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8" r:id="rId1"/>
  </p:sldMasterIdLst>
  <p:notesMasterIdLst>
    <p:notesMasterId r:id="rId18"/>
  </p:notesMasterIdLst>
  <p:sldIdLst>
    <p:sldId id="256" r:id="rId2"/>
    <p:sldId id="257" r:id="rId3"/>
    <p:sldId id="258" r:id="rId4"/>
    <p:sldId id="259" r:id="rId5"/>
    <p:sldId id="260" r:id="rId6"/>
    <p:sldId id="261" r:id="rId7"/>
    <p:sldId id="262" r:id="rId8"/>
    <p:sldId id="263" r:id="rId9"/>
    <p:sldId id="271"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66" d="100"/>
          <a:sy n="66" d="100"/>
        </p:scale>
        <p:origin x="-1422" y="-96"/>
      </p:cViewPr>
      <p:guideLst>
        <p:guide orient="horz" pos="2160"/>
        <p:guide pos="2880"/>
      </p:guideLst>
    </p:cSldViewPr>
  </p:slideViewPr>
  <p:outlineViewPr>
    <p:cViewPr>
      <p:scale>
        <a:sx n="33" d="100"/>
        <a:sy n="33" d="100"/>
      </p:scale>
      <p:origin x="0" y="3552"/>
    </p:cViewPr>
  </p:outlineViewPr>
  <p:notesTextViewPr>
    <p:cViewPr>
      <p:scale>
        <a:sx n="1" d="1"/>
        <a:sy n="1" d="1"/>
      </p:scale>
      <p:origin x="0" y="118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948B60-DD03-445E-A726-C6EE2846BD72}" type="datetimeFigureOut">
              <a:rPr lang="en-US" smtClean="0"/>
              <a:t>11/18/2013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2C9699-1F73-422E-849D-A57632C20C1C}" type="slidenum">
              <a:rPr lang="en-US" smtClean="0"/>
              <a:t>‹#›</a:t>
            </a:fld>
            <a:endParaRPr lang="en-US" dirty="0"/>
          </a:p>
        </p:txBody>
      </p:sp>
    </p:spTree>
    <p:extLst>
      <p:ext uri="{BB962C8B-B14F-4D97-AF65-F5344CB8AC3E}">
        <p14:creationId xmlns:p14="http://schemas.microsoft.com/office/powerpoint/2010/main" val="66416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C9699-1F73-422E-849D-A57632C20C1C}" type="slidenum">
              <a:rPr lang="en-US" smtClean="0"/>
              <a:t>1</a:t>
            </a:fld>
            <a:endParaRPr lang="en-US" dirty="0"/>
          </a:p>
        </p:txBody>
      </p:sp>
    </p:spTree>
    <p:extLst>
      <p:ext uri="{BB962C8B-B14F-4D97-AF65-F5344CB8AC3E}">
        <p14:creationId xmlns:p14="http://schemas.microsoft.com/office/powerpoint/2010/main" val="1776865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effectLst/>
                <a:latin typeface="Times New Roman"/>
                <a:ea typeface="Calibri"/>
                <a:cs typeface="Times New Roman"/>
              </a:rPr>
              <a:t>This piece was written in 1887.  Nikolai had enjoyed the Russian folk tales that he had incorporated into his music and decided to use some Spanish melodies for this piece.  Originally he wanted the piece to feature the violin with the orchestra as a background.   He remarked on this in the following quote from his autobiography, My Musical Life: “</a:t>
            </a:r>
            <a:r>
              <a:rPr lang="en-US" sz="1200" dirty="0" smtClean="0">
                <a:solidFill>
                  <a:srgbClr val="000000"/>
                </a:solidFill>
                <a:effectLst/>
                <a:latin typeface="Times New Roman"/>
                <a:ea typeface="Calibri"/>
                <a:cs typeface="Times New Roman"/>
              </a:rPr>
              <a:t>and [I] took it into my head to write another virtuoso piece for violin and orchestra, this time on Spanish themes. However, after making a sketch of it I gave up that idea and d</a:t>
            </a:r>
            <a:r>
              <a:rPr lang="en-US" sz="1200" b="1" dirty="0" smtClean="0">
                <a:solidFill>
                  <a:srgbClr val="000000"/>
                </a:solidFill>
                <a:effectLst/>
                <a:latin typeface="Times New Roman"/>
                <a:ea typeface="Calibri"/>
                <a:cs typeface="Times New Roman"/>
              </a:rPr>
              <a:t>e</a:t>
            </a:r>
            <a:r>
              <a:rPr lang="en-US" sz="1200" dirty="0" smtClean="0">
                <a:solidFill>
                  <a:srgbClr val="000000"/>
                </a:solidFill>
                <a:effectLst/>
                <a:latin typeface="Times New Roman"/>
                <a:ea typeface="Calibri"/>
                <a:cs typeface="Times New Roman"/>
              </a:rPr>
              <a:t>cided instead to compose an orchestral piece with virtuoso instrumentation. [This piece] was to glitter with dazzling colors . . . “ (The Kennedy Center, Retrieved 2013).  </a:t>
            </a:r>
            <a:endParaRPr lang="en-US" sz="1100" dirty="0" smtClean="0">
              <a:effectLst/>
              <a:latin typeface="+mn-lt"/>
              <a:ea typeface="Calibri"/>
              <a:cs typeface="Times New Roman"/>
            </a:endParaRPr>
          </a:p>
          <a:p>
            <a:pPr marL="0" marR="0">
              <a:lnSpc>
                <a:spcPct val="115000"/>
              </a:lnSpc>
              <a:spcBef>
                <a:spcPts val="0"/>
              </a:spcBef>
              <a:spcAft>
                <a:spcPts val="0"/>
              </a:spcAft>
            </a:pPr>
            <a:r>
              <a:rPr lang="en-US" sz="1200" dirty="0" smtClean="0">
                <a:solidFill>
                  <a:srgbClr val="000000"/>
                </a:solidFill>
                <a:effectLst/>
                <a:latin typeface="Times New Roman"/>
                <a:ea typeface="Calibri"/>
                <a:cs typeface="Times New Roman"/>
              </a:rPr>
              <a:t> </a:t>
            </a:r>
            <a:endParaRPr lang="en-US" sz="1100" dirty="0" smtClean="0">
              <a:effectLst/>
              <a:latin typeface="+mn-lt"/>
              <a:ea typeface="Calibri"/>
              <a:cs typeface="Times New Roman"/>
            </a:endParaRPr>
          </a:p>
          <a:p>
            <a:pPr marL="0" marR="0" indent="457200">
              <a:lnSpc>
                <a:spcPct val="115000"/>
              </a:lnSpc>
              <a:spcBef>
                <a:spcPts val="0"/>
              </a:spcBef>
              <a:spcAft>
                <a:spcPts val="0"/>
              </a:spcAft>
            </a:pPr>
            <a:r>
              <a:rPr lang="en-US" sz="1200" dirty="0" smtClean="0">
                <a:solidFill>
                  <a:srgbClr val="000000"/>
                </a:solidFill>
                <a:effectLst/>
                <a:latin typeface="Times New Roman"/>
                <a:ea typeface="Calibri"/>
                <a:cs typeface="Times New Roman"/>
              </a:rPr>
              <a:t> Critics noted that this piece was a brilliant piece for an orchestra.  The orchestration gives a wide variety of timbre and allows for many different cadenzas for solo instruments.   The piece was originally scored to be played by </a:t>
            </a:r>
            <a:r>
              <a:rPr lang="en-US" sz="1200" dirty="0" smtClean="0">
                <a:solidFill>
                  <a:srgbClr val="333333"/>
                </a:solidFill>
                <a:effectLst/>
                <a:latin typeface="Times New Roman"/>
                <a:ea typeface="Calibri"/>
                <a:cs typeface="Times New Roman"/>
              </a:rPr>
              <a:t>2 flutes,  a piccolo, 2 oboes (one doubling English horn), 2 clarinets, 2 bassoons, 4 horns, 2 trumpets, 3 trombones, tuba, timpani, percussion, harp and strings (You Tube, </a:t>
            </a:r>
            <a:r>
              <a:rPr lang="en-US" sz="1200" dirty="0" smtClean="0">
                <a:solidFill>
                  <a:srgbClr val="333333"/>
                </a:solidFill>
                <a:effectLst/>
                <a:latin typeface="Times New Roman"/>
                <a:ea typeface="Calibri"/>
                <a:cs typeface="Times New Roman"/>
              </a:rPr>
              <a:t>Retrieved </a:t>
            </a:r>
            <a:r>
              <a:rPr lang="en-US" sz="1200" dirty="0" smtClean="0">
                <a:solidFill>
                  <a:srgbClr val="333333"/>
                </a:solidFill>
                <a:effectLst/>
                <a:latin typeface="Times New Roman"/>
                <a:ea typeface="Calibri"/>
                <a:cs typeface="Times New Roman"/>
              </a:rPr>
              <a:t>2013).   Other instruments have been added to later orchestrations of this piece.</a:t>
            </a:r>
            <a:endParaRPr lang="en-US" sz="11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D32C9699-1F73-422E-849D-A57632C20C1C}" type="slidenum">
              <a:rPr lang="en-US" smtClean="0"/>
              <a:t>10</a:t>
            </a:fld>
            <a:endParaRPr lang="en-US" dirty="0"/>
          </a:p>
        </p:txBody>
      </p:sp>
    </p:spTree>
    <p:extLst>
      <p:ext uri="{BB962C8B-B14F-4D97-AF65-F5344CB8AC3E}">
        <p14:creationId xmlns:p14="http://schemas.microsoft.com/office/powerpoint/2010/main" val="3228623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Open link to listen to  Capriccio </a:t>
            </a:r>
            <a:r>
              <a:rPr lang="en-US" dirty="0" smtClean="0"/>
              <a:t>Espagnole</a:t>
            </a:r>
            <a:r>
              <a:rPr lang="en-US" dirty="0" smtClean="0"/>
              <a:t>:  http://www.youtube.com/watch?v=Lh6mDL-VwYw  Pause as needed while using listening guide.</a:t>
            </a:r>
          </a:p>
          <a:p>
            <a:pPr marL="0" marR="0" indent="457200">
              <a:lnSpc>
                <a:spcPct val="115000"/>
              </a:lnSpc>
              <a:spcBef>
                <a:spcPts val="0"/>
              </a:spcBef>
              <a:spcAft>
                <a:spcPts val="0"/>
              </a:spcAft>
            </a:pPr>
            <a:r>
              <a:rPr lang="en-US" sz="1200" dirty="0" smtClean="0">
                <a:solidFill>
                  <a:srgbClr val="333333"/>
                </a:solidFill>
                <a:effectLst/>
                <a:latin typeface="Times New Roman"/>
                <a:ea typeface="Calibri"/>
                <a:cs typeface="Times New Roman"/>
              </a:rPr>
              <a:t>The first section, Alborada, is based on Asturian folk music that represents the rising of the sun.  This music originated in Spain and the beginning is a lively dance movement </a:t>
            </a:r>
            <a:r>
              <a:rPr lang="en-US" sz="1200" dirty="0" smtClean="0">
                <a:solidFill>
                  <a:srgbClr val="333333"/>
                </a:solidFill>
                <a:effectLst/>
                <a:latin typeface="Times New Roman"/>
                <a:ea typeface="Calibri"/>
                <a:cs typeface="Times New Roman"/>
              </a:rPr>
              <a:t>(Encyclopedia </a:t>
            </a:r>
            <a:r>
              <a:rPr lang="en-US" sz="1200" dirty="0" smtClean="0">
                <a:solidFill>
                  <a:srgbClr val="333333"/>
                </a:solidFill>
                <a:effectLst/>
                <a:latin typeface="Times New Roman"/>
                <a:ea typeface="Calibri"/>
                <a:cs typeface="Times New Roman"/>
              </a:rPr>
              <a:t>4u, </a:t>
            </a:r>
            <a:r>
              <a:rPr lang="en-US" sz="1200" dirty="0" smtClean="0">
                <a:solidFill>
                  <a:srgbClr val="333333"/>
                </a:solidFill>
                <a:effectLst/>
                <a:latin typeface="Times New Roman"/>
                <a:ea typeface="Calibri"/>
                <a:cs typeface="Times New Roman"/>
              </a:rPr>
              <a:t>Retrieved </a:t>
            </a:r>
            <a:r>
              <a:rPr lang="en-US" sz="1200" dirty="0" smtClean="0">
                <a:solidFill>
                  <a:srgbClr val="333333"/>
                </a:solidFill>
                <a:effectLst/>
                <a:latin typeface="Times New Roman"/>
                <a:ea typeface="Calibri"/>
                <a:cs typeface="Times New Roman"/>
              </a:rPr>
              <a:t>2013).</a:t>
            </a:r>
            <a:endParaRPr lang="en-US" sz="1100" dirty="0" smtClean="0">
              <a:effectLst/>
              <a:latin typeface="+mn-lt"/>
              <a:ea typeface="Calibri"/>
              <a:cs typeface="Times New Roman"/>
            </a:endParaRPr>
          </a:p>
          <a:p>
            <a:endParaRPr lang="en-US" dirty="0" smtClean="0"/>
          </a:p>
          <a:p>
            <a:r>
              <a:rPr lang="en-US" dirty="0" smtClean="0"/>
              <a:t>Listening Guide:</a:t>
            </a:r>
          </a:p>
          <a:p>
            <a:endParaRPr lang="en-US" dirty="0" smtClean="0"/>
          </a:p>
          <a:p>
            <a:pPr marL="342900" marR="0" lvl="0" indent="-342900">
              <a:lnSpc>
                <a:spcPct val="115000"/>
              </a:lnSpc>
              <a:spcBef>
                <a:spcPts val="0"/>
              </a:spcBef>
              <a:spcAft>
                <a:spcPts val="0"/>
              </a:spcAft>
              <a:buFont typeface="+mj-lt"/>
              <a:buAutoNum type="romanUcPeriod"/>
            </a:pPr>
            <a:r>
              <a:rPr lang="en-US" sz="1200" kern="1200" dirty="0" smtClean="0">
                <a:solidFill>
                  <a:schemeClr val="tx1"/>
                </a:solidFill>
                <a:effectLst/>
                <a:latin typeface="+mn-lt"/>
                <a:ea typeface="+mn-ea"/>
                <a:cs typeface="+mn-cs"/>
              </a:rPr>
              <a:t> </a:t>
            </a:r>
            <a:r>
              <a:rPr lang="en-US" sz="1200" dirty="0" smtClean="0">
                <a:effectLst/>
                <a:latin typeface="Times New Roman"/>
                <a:ea typeface="Calibri"/>
                <a:cs typeface="Times New Roman"/>
              </a:rPr>
              <a:t> Alborada</a:t>
            </a:r>
            <a:endParaRPr lang="en-US" sz="1100" dirty="0" smtClean="0">
              <a:effectLst/>
              <a:latin typeface="+mn-lt"/>
              <a:ea typeface="Calibri"/>
              <a:cs typeface="Times New Roman"/>
            </a:endParaRPr>
          </a:p>
          <a:p>
            <a:pPr marL="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0:00-The introduction of the song begins with the full orchestra in A major.  The dynamics are loud and fast.  The timbre of the orchestras is differentiated by the sounds of the brass section, violins and violas, cymbals, and a clarinet solo.  The pitch moves from low to high.</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0:35-The clarinets and violins take over the movements with oboes and bassoons joining in.  It is a light movement that moves to a very fast high pitch.</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1:10- The violins and drums take over the movement with a subtle, slower, quiet transition.</a:t>
            </a:r>
            <a:endParaRPr lang="en-US" sz="1100" dirty="0" smtClean="0">
              <a:effectLst/>
              <a:latin typeface="+mn-lt"/>
              <a:ea typeface="Calibri"/>
              <a:cs typeface="Times New Roman"/>
            </a:endParaRPr>
          </a:p>
          <a:p>
            <a:pPr lvl="0"/>
            <a:endParaRPr lang="en-US" dirty="0"/>
          </a:p>
        </p:txBody>
      </p:sp>
      <p:sp>
        <p:nvSpPr>
          <p:cNvPr id="4" name="Slide Number Placeholder 3"/>
          <p:cNvSpPr>
            <a:spLocks noGrp="1"/>
          </p:cNvSpPr>
          <p:nvPr>
            <p:ph type="sldNum" sz="quarter" idx="10"/>
          </p:nvPr>
        </p:nvSpPr>
        <p:spPr/>
        <p:txBody>
          <a:bodyPr/>
          <a:lstStyle/>
          <a:p>
            <a:fld id="{D32C9699-1F73-422E-849D-A57632C20C1C}" type="slidenum">
              <a:rPr lang="en-US" smtClean="0"/>
              <a:t>11</a:t>
            </a:fld>
            <a:endParaRPr lang="en-US" dirty="0"/>
          </a:p>
        </p:txBody>
      </p:sp>
    </p:spTree>
    <p:extLst>
      <p:ext uri="{BB962C8B-B14F-4D97-AF65-F5344CB8AC3E}">
        <p14:creationId xmlns:p14="http://schemas.microsoft.com/office/powerpoint/2010/main" val="2642401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0" marR="0" indent="457200">
              <a:lnSpc>
                <a:spcPct val="115000"/>
              </a:lnSpc>
              <a:spcBef>
                <a:spcPts val="0"/>
              </a:spcBef>
              <a:spcAft>
                <a:spcPts val="0"/>
              </a:spcAft>
            </a:pPr>
            <a:r>
              <a:rPr lang="en-US" sz="1200" dirty="0" smtClean="0">
                <a:solidFill>
                  <a:srgbClr val="333333"/>
                </a:solidFill>
                <a:effectLst/>
                <a:latin typeface="Times New Roman"/>
                <a:ea typeface="Calibri"/>
                <a:cs typeface="Times New Roman"/>
              </a:rPr>
              <a:t>The second section, Variations, has a theme that is introduced by horns (The Kennedy Center, Retrieved 2013).  They carry the melody to begin with and then other sections of the orchestra pick up the melody.  There are five different variations in this movement.</a:t>
            </a:r>
            <a:endParaRPr lang="en-US" sz="1100" dirty="0" smtClean="0">
              <a:effectLst/>
              <a:latin typeface="+mn-lt"/>
              <a:ea typeface="Calibri"/>
              <a:cs typeface="Times New Roman"/>
            </a:endParaRPr>
          </a:p>
          <a:p>
            <a:endParaRPr lang="en-US" dirty="0" smtClean="0"/>
          </a:p>
          <a:p>
            <a:r>
              <a:rPr lang="en-US" dirty="0" smtClean="0"/>
              <a:t>Continue YouTube  while using listening guide:</a:t>
            </a:r>
          </a:p>
          <a:p>
            <a:pPr marL="342900" marR="0" lvl="0" indent="-342900">
              <a:lnSpc>
                <a:spcPct val="115000"/>
              </a:lnSpc>
              <a:spcBef>
                <a:spcPts val="0"/>
              </a:spcBef>
              <a:spcAft>
                <a:spcPts val="0"/>
              </a:spcAft>
              <a:buFont typeface="+mj-lt"/>
              <a:buAutoNum type="romanUcPeriod"/>
            </a:pPr>
            <a:r>
              <a:rPr lang="en-US" sz="1200" dirty="0" smtClean="0">
                <a:effectLst/>
                <a:latin typeface="Times New Roman"/>
                <a:ea typeface="Calibri"/>
                <a:cs typeface="Times New Roman"/>
              </a:rPr>
              <a:t>Variations</a:t>
            </a:r>
            <a:endParaRPr lang="en-US" sz="1100" dirty="0" smtClean="0">
              <a:effectLst/>
              <a:latin typeface="+mn-lt"/>
              <a:ea typeface="Calibri"/>
              <a:cs typeface="Times New Roman"/>
            </a:endParaRPr>
          </a:p>
          <a:p>
            <a:pPr marL="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1:31-This section is introduced by the French horns in F major.</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2:01- Soft horns begin with a slow movement.  The cello enters and the pitch begins to rise.</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2:31-the cellos, violins, and other strings continue with a soft dynamics that produces a calm, soothing, slow pace.</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3:01-Oboes enter and the pitch rises.  The French horns take the melody and then the strings pick it back up with a calm tempo.</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3:32-The pace of the movement picks up with French horns dominating the sound.  The oboes and French horns take turns giving a soft pitch to the movement and both joining to show the timbre of the movement.</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4:11- The French horns again dominate the movement.  The violins and other strings come in, the dynamics and timbre of the movement increase with a faster pace.</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4:41-The whole orchestra enters.  The dynamics are louder, faster, and then the tempo slows down.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5:11-The violins illustrate the plucking of the strings (pizzato).  The tempo is a soft, swaying, happy tune.</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5:45-The orchestra begins a transition to the next movement which a soft melody.</a:t>
            </a:r>
            <a:endParaRPr lang="en-US" sz="1100" dirty="0" smtClean="0">
              <a:effectLst/>
              <a:latin typeface="+mn-lt"/>
              <a:ea typeface="Calibri"/>
              <a:cs typeface="Times New Roman"/>
            </a:endParaRPr>
          </a:p>
          <a:p>
            <a:pPr marL="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D32C9699-1F73-422E-849D-A57632C20C1C}" type="slidenum">
              <a:rPr lang="en-US" smtClean="0"/>
              <a:t>12</a:t>
            </a:fld>
            <a:endParaRPr lang="en-US" dirty="0"/>
          </a:p>
        </p:txBody>
      </p:sp>
    </p:spTree>
    <p:extLst>
      <p:ext uri="{BB962C8B-B14F-4D97-AF65-F5344CB8AC3E}">
        <p14:creationId xmlns:p14="http://schemas.microsoft.com/office/powerpoint/2010/main" val="3157171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15000"/>
              </a:lnSpc>
              <a:spcBef>
                <a:spcPts val="0"/>
              </a:spcBef>
              <a:spcAft>
                <a:spcPts val="0"/>
              </a:spcAft>
            </a:pPr>
            <a:r>
              <a:rPr lang="en-US" sz="1200" dirty="0" smtClean="0">
                <a:solidFill>
                  <a:srgbClr val="333333"/>
                </a:solidFill>
                <a:effectLst/>
                <a:latin typeface="Times New Roman"/>
                <a:ea typeface="Calibri"/>
                <a:cs typeface="Times New Roman"/>
              </a:rPr>
              <a:t>The third section is a repeat of the Alborada.  However, he changed the key this was written in and changed the instrumentation.  The violin takes over the solo for the clarinet and the violin cadenza is played by the clarinet.</a:t>
            </a:r>
          </a:p>
          <a:p>
            <a:pPr marL="0" marR="0" indent="457200">
              <a:lnSpc>
                <a:spcPct val="115000"/>
              </a:lnSpc>
              <a:spcBef>
                <a:spcPts val="0"/>
              </a:spcBef>
              <a:spcAft>
                <a:spcPts val="0"/>
              </a:spcAft>
            </a:pPr>
            <a:endParaRPr lang="en-US" sz="1100" dirty="0" smtClean="0">
              <a:effectLst/>
              <a:latin typeface="+mn-lt"/>
              <a:ea typeface="Calibri"/>
              <a:cs typeface="Times New Roman"/>
            </a:endParaRPr>
          </a:p>
          <a:p>
            <a:r>
              <a:rPr lang="en-US" dirty="0" smtClean="0"/>
              <a:t>Continue YouTube while using listening</a:t>
            </a:r>
            <a:r>
              <a:rPr lang="en-US" baseline="0" dirty="0" smtClean="0"/>
              <a:t> guide:</a:t>
            </a:r>
          </a:p>
          <a:p>
            <a:pPr marL="342900" marR="0" lvl="0" indent="-342900">
              <a:lnSpc>
                <a:spcPct val="115000"/>
              </a:lnSpc>
              <a:spcBef>
                <a:spcPts val="0"/>
              </a:spcBef>
              <a:spcAft>
                <a:spcPts val="0"/>
              </a:spcAft>
              <a:buFont typeface="+mj-lt"/>
              <a:buAutoNum type="romanUcPeriod"/>
            </a:pPr>
            <a:r>
              <a:rPr lang="en-US" sz="1200" dirty="0" smtClean="0">
                <a:effectLst/>
                <a:latin typeface="Times New Roman"/>
                <a:ea typeface="Calibri"/>
                <a:cs typeface="Times New Roman"/>
              </a:rPr>
              <a:t>Alborada</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6:12-The flute introduces a repeat of the first theme only this time it is in B flat major.</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6:42-The drums, trumpet, and violins pick up the melody and then the clarinet solo that was at the beginning is picked up by the violin.</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7:12-The drums and violins bring in a fast tempo and are joined by the flute and the harp.</a:t>
            </a:r>
            <a:endParaRPr lang="en-US" sz="11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D32C9699-1F73-422E-849D-A57632C20C1C}" type="slidenum">
              <a:rPr lang="en-US" smtClean="0"/>
              <a:t>13</a:t>
            </a:fld>
            <a:endParaRPr lang="en-US" dirty="0"/>
          </a:p>
        </p:txBody>
      </p:sp>
    </p:spTree>
    <p:extLst>
      <p:ext uri="{BB962C8B-B14F-4D97-AF65-F5344CB8AC3E}">
        <p14:creationId xmlns:p14="http://schemas.microsoft.com/office/powerpoint/2010/main" val="736377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333333"/>
                </a:solidFill>
                <a:effectLst/>
                <a:latin typeface="Times New Roman"/>
                <a:ea typeface="Calibri"/>
              </a:rPr>
              <a:t>The fourth section of this piece builds in a lively Gypsy scene and song.  It begins with a brass fanfare and a drum roll.  The violin has various solo parts. The oboe, clarinet, flute, and harp are also featured in various solo cadenzas </a:t>
            </a:r>
            <a:r>
              <a:rPr lang="en-US" sz="1200" dirty="0" smtClean="0">
                <a:solidFill>
                  <a:srgbClr val="333333"/>
                </a:solidFill>
                <a:effectLst/>
                <a:latin typeface="Times New Roman"/>
                <a:ea typeface="Calibri"/>
              </a:rPr>
              <a:t>(Encyclopedia </a:t>
            </a:r>
            <a:r>
              <a:rPr lang="en-US" sz="1200" dirty="0" smtClean="0">
                <a:solidFill>
                  <a:srgbClr val="333333"/>
                </a:solidFill>
                <a:effectLst/>
                <a:latin typeface="Times New Roman"/>
                <a:ea typeface="Calibri"/>
              </a:rPr>
              <a:t>4u, </a:t>
            </a:r>
            <a:r>
              <a:rPr lang="en-US" sz="1200" dirty="0" smtClean="0">
                <a:solidFill>
                  <a:srgbClr val="333333"/>
                </a:solidFill>
                <a:effectLst/>
                <a:latin typeface="Times New Roman"/>
                <a:ea typeface="Calibri"/>
              </a:rPr>
              <a:t>Retrieved </a:t>
            </a:r>
            <a:r>
              <a:rPr lang="en-US" sz="1200" dirty="0" smtClean="0">
                <a:solidFill>
                  <a:srgbClr val="333333"/>
                </a:solidFill>
                <a:effectLst/>
                <a:latin typeface="Times New Roman"/>
                <a:ea typeface="Calibri"/>
              </a:rPr>
              <a:t>2013)</a:t>
            </a:r>
          </a:p>
          <a:p>
            <a:endParaRPr lang="en-US" sz="1200" dirty="0" smtClean="0">
              <a:solidFill>
                <a:srgbClr val="333333"/>
              </a:solidFill>
              <a:effectLst/>
              <a:latin typeface="Times New Roman"/>
              <a:ea typeface="Calibri"/>
            </a:endParaRPr>
          </a:p>
          <a:p>
            <a:r>
              <a:rPr lang="en-US" sz="1200" dirty="0" smtClean="0">
                <a:solidFill>
                  <a:srgbClr val="333333"/>
                </a:solidFill>
                <a:effectLst/>
                <a:latin typeface="Times New Roman"/>
              </a:rPr>
              <a:t>Continue YouTube while</a:t>
            </a:r>
            <a:r>
              <a:rPr lang="en-US" sz="1200" baseline="0" dirty="0" smtClean="0">
                <a:solidFill>
                  <a:srgbClr val="333333"/>
                </a:solidFill>
                <a:effectLst/>
                <a:latin typeface="Times New Roman"/>
              </a:rPr>
              <a:t> using listening guide:</a:t>
            </a:r>
          </a:p>
          <a:p>
            <a:pPr marL="342900" marR="0" lvl="0" indent="-342900">
              <a:lnSpc>
                <a:spcPct val="115000"/>
              </a:lnSpc>
              <a:spcBef>
                <a:spcPts val="0"/>
              </a:spcBef>
              <a:spcAft>
                <a:spcPts val="0"/>
              </a:spcAft>
              <a:buFont typeface="+mj-lt"/>
              <a:buAutoNum type="romanUcPeriod"/>
            </a:pPr>
            <a:r>
              <a:rPr lang="en-US" sz="1200" dirty="0" smtClean="0">
                <a:effectLst/>
                <a:latin typeface="Times New Roman"/>
                <a:ea typeface="Calibri"/>
                <a:cs typeface="Times New Roman"/>
              </a:rPr>
              <a:t>Scena e Canto Gitano (Scene and Gypsy Song)</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7:40-The drum roll enters with a crescendo followed by the trumpets.  The dynamics of the music is louder and you hear the Gypsy melodies begin played by different groups of strings.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8:10-The timbre of the trumpets and the violin solo are heard.</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8:43-Small groups of violins, drums, and flutes take turns carrying the melody.</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9:13-The flute begins this section with a tune that sounds like the pied piper.  They are joined by the clarinet and bassoon.</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9:43- The oboes pick up the melody and the harp enters with a glissando.  The strings and horns join in.</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10:14-The movement shifts to the strings and then the full orchestra joins in.</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10:42-The pitch is loud and then the transition is made to the string section of the orchestra with a cello solo and the tempo slows down.</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11:13-The cello solo continues and the flute joins in.  The violins increase the tempo and the drums are interspersed with the movement getting faster and louder.</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11:43-The tempo increases to a fast pace.  All of the orchestra enters and pitch builds to a high crescendo.</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914400" marR="0">
              <a:lnSpc>
                <a:spcPct val="115000"/>
              </a:lnSpc>
              <a:spcBef>
                <a:spcPts val="0"/>
              </a:spcBef>
              <a:spcAft>
                <a:spcPts val="0"/>
              </a:spcAft>
            </a:pPr>
            <a:r>
              <a:rPr lang="en-US" sz="1200" dirty="0" smtClean="0">
                <a:effectLst/>
                <a:latin typeface="Times New Roman"/>
                <a:ea typeface="Calibri"/>
                <a:cs typeface="Times New Roman"/>
              </a:rPr>
              <a:t>12:12-The tempo and crescendo builds with the whole orchestra as the movement transitions to the next section.</a:t>
            </a:r>
            <a:endParaRPr lang="en-US" sz="1100" dirty="0" smtClean="0">
              <a:effectLst/>
              <a:latin typeface="+mn-lt"/>
              <a:ea typeface="Calibri"/>
              <a:cs typeface="Times New Roman"/>
            </a:endParaRPr>
          </a:p>
          <a:p>
            <a:pPr marL="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D32C9699-1F73-422E-849D-A57632C20C1C}" type="slidenum">
              <a:rPr lang="en-US" smtClean="0"/>
              <a:t>14</a:t>
            </a:fld>
            <a:endParaRPr lang="en-US" dirty="0"/>
          </a:p>
        </p:txBody>
      </p:sp>
    </p:spTree>
    <p:extLst>
      <p:ext uri="{BB962C8B-B14F-4D97-AF65-F5344CB8AC3E}">
        <p14:creationId xmlns:p14="http://schemas.microsoft.com/office/powerpoint/2010/main" val="1562534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15000"/>
              </a:lnSpc>
              <a:spcBef>
                <a:spcPts val="0"/>
              </a:spcBef>
              <a:spcAft>
                <a:spcPts val="0"/>
              </a:spcAft>
            </a:pPr>
            <a:r>
              <a:rPr lang="en-US" sz="1200" dirty="0" smtClean="0">
                <a:solidFill>
                  <a:srgbClr val="333333"/>
                </a:solidFill>
                <a:effectLst/>
                <a:latin typeface="Times New Roman"/>
                <a:ea typeface="Calibri"/>
                <a:cs typeface="Times New Roman"/>
              </a:rPr>
              <a:t>The fifth section ends with a dance from the Asturias area of Spain.  It ends with a tremendous flourish by all of the instruments in the orchestra.  Tchaikovsky sent a letter to Nikolai saying, “that your ‘Spanish Capriccio’ is a colossal masterpiece of instrumentation, and you may regard yourself as the greatest master of the present day.” (The Kennedy Center, Retrieved 2013).</a:t>
            </a:r>
          </a:p>
          <a:p>
            <a:pPr marL="0" marR="0" indent="457200">
              <a:lnSpc>
                <a:spcPct val="115000"/>
              </a:lnSpc>
              <a:spcBef>
                <a:spcPts val="0"/>
              </a:spcBef>
              <a:spcAft>
                <a:spcPts val="0"/>
              </a:spcAft>
            </a:pPr>
            <a:endParaRPr lang="en-US" sz="1200" dirty="0" smtClean="0">
              <a:solidFill>
                <a:srgbClr val="333333"/>
              </a:solidFill>
              <a:effectLst/>
              <a:latin typeface="Times New Roman"/>
              <a:ea typeface="Calibri"/>
              <a:cs typeface="Times New Roman"/>
            </a:endParaRPr>
          </a:p>
          <a:p>
            <a:pPr marL="0" marR="0" indent="457200">
              <a:lnSpc>
                <a:spcPct val="115000"/>
              </a:lnSpc>
              <a:spcBef>
                <a:spcPts val="0"/>
              </a:spcBef>
              <a:spcAft>
                <a:spcPts val="0"/>
              </a:spcAft>
            </a:pPr>
            <a:r>
              <a:rPr lang="en-US" sz="1200" dirty="0" smtClean="0">
                <a:solidFill>
                  <a:srgbClr val="333333"/>
                </a:solidFill>
                <a:effectLst/>
                <a:latin typeface="Times New Roman"/>
                <a:ea typeface="Calibri"/>
                <a:cs typeface="Times New Roman"/>
              </a:rPr>
              <a:t>Continue</a:t>
            </a:r>
            <a:r>
              <a:rPr lang="en-US" sz="1200" baseline="0" dirty="0" smtClean="0">
                <a:solidFill>
                  <a:srgbClr val="333333"/>
                </a:solidFill>
                <a:effectLst/>
                <a:latin typeface="Times New Roman"/>
                <a:ea typeface="Calibri"/>
                <a:cs typeface="Times New Roman"/>
              </a:rPr>
              <a:t> YouTube while using listening guide:</a:t>
            </a:r>
          </a:p>
          <a:p>
            <a:pPr marL="342900" marR="0" lvl="0" indent="-342900">
              <a:lnSpc>
                <a:spcPct val="115000"/>
              </a:lnSpc>
              <a:spcBef>
                <a:spcPts val="0"/>
              </a:spcBef>
              <a:spcAft>
                <a:spcPts val="0"/>
              </a:spcAft>
              <a:buFont typeface="+mj-lt"/>
              <a:buAutoNum type="romanUcPeriod"/>
            </a:pPr>
            <a:r>
              <a:rPr lang="en-US" sz="1100" dirty="0" smtClean="0">
                <a:effectLst/>
                <a:latin typeface="Times New Roman"/>
                <a:ea typeface="Calibri"/>
                <a:cs typeface="Times New Roman"/>
              </a:rPr>
              <a:t>Fandango Asturiano (Fandango of the Asturias)</a:t>
            </a:r>
            <a:endParaRPr lang="en-US" sz="1050" dirty="0" smtClean="0">
              <a:effectLst/>
              <a:latin typeface="+mn-lt"/>
              <a:ea typeface="Calibri"/>
              <a:cs typeface="Times New Roman"/>
            </a:endParaRPr>
          </a:p>
          <a:p>
            <a:pPr marL="914400" marR="0">
              <a:lnSpc>
                <a:spcPct val="115000"/>
              </a:lnSpc>
              <a:spcBef>
                <a:spcPts val="0"/>
              </a:spcBef>
              <a:spcAft>
                <a:spcPts val="0"/>
              </a:spcAft>
            </a:pPr>
            <a:r>
              <a:rPr lang="en-US" sz="1100" dirty="0" smtClean="0">
                <a:effectLst/>
                <a:latin typeface="Times New Roman"/>
                <a:ea typeface="Calibri"/>
                <a:cs typeface="Times New Roman"/>
              </a:rPr>
              <a:t> </a:t>
            </a:r>
            <a:endParaRPr lang="en-US" sz="1050" dirty="0" smtClean="0">
              <a:effectLst/>
              <a:latin typeface="+mn-lt"/>
              <a:ea typeface="Calibri"/>
              <a:cs typeface="Times New Roman"/>
            </a:endParaRPr>
          </a:p>
          <a:p>
            <a:pPr marL="914400" marR="0">
              <a:lnSpc>
                <a:spcPct val="115000"/>
              </a:lnSpc>
              <a:spcBef>
                <a:spcPts val="0"/>
              </a:spcBef>
              <a:spcAft>
                <a:spcPts val="0"/>
              </a:spcAft>
            </a:pPr>
            <a:r>
              <a:rPr lang="en-US" sz="1100" dirty="0" smtClean="0">
                <a:effectLst/>
                <a:latin typeface="Times New Roman"/>
                <a:ea typeface="Calibri"/>
                <a:cs typeface="Times New Roman"/>
              </a:rPr>
              <a:t>12:45-Trombones and woodwinds introduce the movement and then it reverts to strings.  The strings build the tempo as the pace become faster and louder and the flutes enter.</a:t>
            </a:r>
            <a:endParaRPr lang="en-US" sz="1050" dirty="0" smtClean="0">
              <a:effectLst/>
              <a:latin typeface="+mn-lt"/>
              <a:ea typeface="Calibri"/>
              <a:cs typeface="Times New Roman"/>
            </a:endParaRPr>
          </a:p>
          <a:p>
            <a:pPr marL="914400" marR="0">
              <a:lnSpc>
                <a:spcPct val="115000"/>
              </a:lnSpc>
              <a:spcBef>
                <a:spcPts val="0"/>
              </a:spcBef>
              <a:spcAft>
                <a:spcPts val="0"/>
              </a:spcAft>
            </a:pPr>
            <a:r>
              <a:rPr lang="en-US" sz="1100" dirty="0" smtClean="0">
                <a:effectLst/>
                <a:latin typeface="Times New Roman"/>
                <a:ea typeface="Calibri"/>
                <a:cs typeface="Times New Roman"/>
              </a:rPr>
              <a:t> </a:t>
            </a:r>
            <a:endParaRPr lang="en-US" sz="1050" dirty="0" smtClean="0">
              <a:effectLst/>
              <a:latin typeface="+mn-lt"/>
              <a:ea typeface="Calibri"/>
              <a:cs typeface="Times New Roman"/>
            </a:endParaRPr>
          </a:p>
          <a:p>
            <a:pPr marL="914400" marR="0">
              <a:lnSpc>
                <a:spcPct val="115000"/>
              </a:lnSpc>
              <a:spcBef>
                <a:spcPts val="0"/>
              </a:spcBef>
              <a:spcAft>
                <a:spcPts val="0"/>
              </a:spcAft>
            </a:pPr>
            <a:r>
              <a:rPr lang="en-US" sz="1100" dirty="0" smtClean="0">
                <a:effectLst/>
                <a:latin typeface="Times New Roman"/>
                <a:ea typeface="Calibri"/>
                <a:cs typeface="Times New Roman"/>
              </a:rPr>
              <a:t>13:15-The tempo slows by the strings.  Castanets have a brief solo and the pitch becomes louder as the oboes enter.</a:t>
            </a:r>
            <a:endParaRPr lang="en-US" sz="1050" dirty="0" smtClean="0">
              <a:effectLst/>
              <a:latin typeface="+mn-lt"/>
              <a:ea typeface="Calibri"/>
              <a:cs typeface="Times New Roman"/>
            </a:endParaRPr>
          </a:p>
          <a:p>
            <a:pPr marL="914400" marR="0">
              <a:lnSpc>
                <a:spcPct val="115000"/>
              </a:lnSpc>
              <a:spcBef>
                <a:spcPts val="0"/>
              </a:spcBef>
              <a:spcAft>
                <a:spcPts val="0"/>
              </a:spcAft>
            </a:pPr>
            <a:r>
              <a:rPr lang="en-US" sz="1100" dirty="0" smtClean="0">
                <a:effectLst/>
                <a:latin typeface="Times New Roman"/>
                <a:ea typeface="Calibri"/>
                <a:cs typeface="Times New Roman"/>
              </a:rPr>
              <a:t> </a:t>
            </a:r>
            <a:endParaRPr lang="en-US" sz="1050" dirty="0" smtClean="0">
              <a:effectLst/>
              <a:latin typeface="+mn-lt"/>
              <a:ea typeface="Calibri"/>
              <a:cs typeface="Times New Roman"/>
            </a:endParaRPr>
          </a:p>
          <a:p>
            <a:pPr marL="914400" marR="0">
              <a:lnSpc>
                <a:spcPct val="115000"/>
              </a:lnSpc>
              <a:spcBef>
                <a:spcPts val="0"/>
              </a:spcBef>
              <a:spcAft>
                <a:spcPts val="0"/>
              </a:spcAft>
            </a:pPr>
            <a:r>
              <a:rPr lang="en-US" sz="1100" dirty="0" smtClean="0">
                <a:effectLst/>
                <a:latin typeface="Times New Roman"/>
                <a:ea typeface="Calibri"/>
                <a:cs typeface="Times New Roman"/>
              </a:rPr>
              <a:t>13:45-Clarinets, cymbals, piccolos, and strings build to a crescendo.</a:t>
            </a:r>
            <a:endParaRPr lang="en-US" sz="1050" dirty="0" smtClean="0">
              <a:effectLst/>
              <a:latin typeface="+mn-lt"/>
              <a:ea typeface="Calibri"/>
              <a:cs typeface="Times New Roman"/>
            </a:endParaRPr>
          </a:p>
          <a:p>
            <a:pPr marL="914400" marR="0">
              <a:lnSpc>
                <a:spcPct val="115000"/>
              </a:lnSpc>
              <a:spcBef>
                <a:spcPts val="0"/>
              </a:spcBef>
              <a:spcAft>
                <a:spcPts val="0"/>
              </a:spcAft>
            </a:pPr>
            <a:r>
              <a:rPr lang="en-US" sz="1100" dirty="0" smtClean="0">
                <a:effectLst/>
                <a:latin typeface="Times New Roman"/>
                <a:ea typeface="Calibri"/>
                <a:cs typeface="Times New Roman"/>
              </a:rPr>
              <a:t> </a:t>
            </a:r>
            <a:endParaRPr lang="en-US" sz="1050" dirty="0" smtClean="0">
              <a:effectLst/>
              <a:latin typeface="+mn-lt"/>
              <a:ea typeface="Calibri"/>
              <a:cs typeface="Times New Roman"/>
            </a:endParaRPr>
          </a:p>
          <a:p>
            <a:pPr marL="914400" marR="0">
              <a:lnSpc>
                <a:spcPct val="115000"/>
              </a:lnSpc>
              <a:spcBef>
                <a:spcPts val="0"/>
              </a:spcBef>
              <a:spcAft>
                <a:spcPts val="0"/>
              </a:spcAft>
            </a:pPr>
            <a:r>
              <a:rPr lang="en-US" sz="1100" dirty="0" smtClean="0">
                <a:effectLst/>
                <a:latin typeface="Times New Roman"/>
                <a:ea typeface="Calibri"/>
                <a:cs typeface="Times New Roman"/>
              </a:rPr>
              <a:t>14:16-The dynamics increase to a loud pitch.  The strings increase to a fast tempo and the flutes join in with a rapidly paced tempo.</a:t>
            </a:r>
            <a:endParaRPr lang="en-US" sz="1050" dirty="0" smtClean="0">
              <a:effectLst/>
              <a:latin typeface="+mn-lt"/>
              <a:ea typeface="Calibri"/>
              <a:cs typeface="Times New Roman"/>
            </a:endParaRPr>
          </a:p>
          <a:p>
            <a:pPr marL="0" marR="0">
              <a:lnSpc>
                <a:spcPct val="115000"/>
              </a:lnSpc>
              <a:spcBef>
                <a:spcPts val="0"/>
              </a:spcBef>
              <a:spcAft>
                <a:spcPts val="0"/>
              </a:spcAft>
            </a:pPr>
            <a:r>
              <a:rPr lang="en-US" sz="1100" dirty="0" smtClean="0">
                <a:effectLst/>
                <a:latin typeface="Times New Roman"/>
                <a:ea typeface="Calibri"/>
                <a:cs typeface="Times New Roman"/>
              </a:rPr>
              <a:t>		</a:t>
            </a:r>
            <a:endParaRPr lang="en-US" sz="1050" dirty="0" smtClean="0">
              <a:effectLst/>
              <a:latin typeface="+mn-lt"/>
              <a:ea typeface="Calibri"/>
              <a:cs typeface="Times New Roman"/>
            </a:endParaRPr>
          </a:p>
          <a:p>
            <a:pPr marL="914400" marR="0">
              <a:lnSpc>
                <a:spcPct val="115000"/>
              </a:lnSpc>
              <a:spcBef>
                <a:spcPts val="0"/>
              </a:spcBef>
              <a:spcAft>
                <a:spcPts val="0"/>
              </a:spcAft>
            </a:pPr>
            <a:r>
              <a:rPr lang="en-US" sz="1100" dirty="0" smtClean="0">
                <a:effectLst/>
                <a:latin typeface="Times New Roman"/>
                <a:ea typeface="Calibri"/>
                <a:cs typeface="Times New Roman"/>
              </a:rPr>
              <a:t>14:45-The tempo of the movement builds to a fast pace with all parts of the orchestra joining in.  It begins to sound like a race to the finish.</a:t>
            </a:r>
            <a:endParaRPr lang="en-US" sz="1050" dirty="0" smtClean="0">
              <a:effectLst/>
              <a:latin typeface="+mn-lt"/>
              <a:ea typeface="Calibri"/>
              <a:cs typeface="Times New Roman"/>
            </a:endParaRPr>
          </a:p>
          <a:p>
            <a:pPr marL="914400" marR="0">
              <a:lnSpc>
                <a:spcPct val="115000"/>
              </a:lnSpc>
              <a:spcBef>
                <a:spcPts val="0"/>
              </a:spcBef>
              <a:spcAft>
                <a:spcPts val="0"/>
              </a:spcAft>
            </a:pPr>
            <a:r>
              <a:rPr lang="en-US" sz="1100" dirty="0" smtClean="0">
                <a:effectLst/>
                <a:latin typeface="Times New Roman"/>
                <a:ea typeface="Calibri"/>
                <a:cs typeface="Times New Roman"/>
              </a:rPr>
              <a:t> </a:t>
            </a:r>
            <a:endParaRPr lang="en-US" sz="1050" dirty="0" smtClean="0">
              <a:effectLst/>
              <a:latin typeface="+mn-lt"/>
              <a:ea typeface="Calibri"/>
              <a:cs typeface="Times New Roman"/>
            </a:endParaRPr>
          </a:p>
          <a:p>
            <a:pPr marL="914400" marR="0">
              <a:lnSpc>
                <a:spcPct val="115000"/>
              </a:lnSpc>
              <a:spcBef>
                <a:spcPts val="0"/>
              </a:spcBef>
              <a:spcAft>
                <a:spcPts val="0"/>
              </a:spcAft>
            </a:pPr>
            <a:r>
              <a:rPr lang="en-US" sz="1100" dirty="0" smtClean="0">
                <a:effectLst/>
                <a:latin typeface="Times New Roman"/>
                <a:ea typeface="Calibri"/>
                <a:cs typeface="Times New Roman"/>
              </a:rPr>
              <a:t>15:18-The French horns and trombones take over the melody and build to the final climax.</a:t>
            </a:r>
            <a:endParaRPr lang="en-US" sz="1050" dirty="0" smtClean="0">
              <a:effectLst/>
              <a:latin typeface="+mn-lt"/>
              <a:ea typeface="Calibri"/>
              <a:cs typeface="Times New Roman"/>
            </a:endParaRPr>
          </a:p>
          <a:p>
            <a:pPr marL="0" marR="0">
              <a:lnSpc>
                <a:spcPct val="115000"/>
              </a:lnSpc>
              <a:spcBef>
                <a:spcPts val="0"/>
              </a:spcBef>
              <a:spcAft>
                <a:spcPts val="0"/>
              </a:spcAft>
            </a:pPr>
            <a:r>
              <a:rPr lang="en-US" sz="1100" dirty="0" smtClean="0">
                <a:effectLst/>
                <a:latin typeface="Times New Roman"/>
                <a:ea typeface="Calibri"/>
                <a:cs typeface="Times New Roman"/>
              </a:rPr>
              <a:t>		</a:t>
            </a:r>
            <a:endParaRPr lang="en-US" sz="1050" dirty="0" smtClean="0">
              <a:effectLst/>
              <a:latin typeface="+mn-lt"/>
              <a:ea typeface="Calibri"/>
              <a:cs typeface="Times New Roman"/>
            </a:endParaRPr>
          </a:p>
          <a:p>
            <a:pPr marL="914400" marR="0">
              <a:lnSpc>
                <a:spcPct val="115000"/>
              </a:lnSpc>
              <a:spcBef>
                <a:spcPts val="0"/>
              </a:spcBef>
              <a:spcAft>
                <a:spcPts val="0"/>
              </a:spcAft>
            </a:pPr>
            <a:r>
              <a:rPr lang="en-US" sz="1100" dirty="0" smtClean="0">
                <a:effectLst/>
                <a:latin typeface="Times New Roman"/>
                <a:ea typeface="Calibri"/>
                <a:cs typeface="Times New Roman"/>
              </a:rPr>
              <a:t> </a:t>
            </a:r>
            <a:endParaRPr lang="en-US" sz="1050" dirty="0" smtClean="0">
              <a:effectLst/>
              <a:latin typeface="+mn-lt"/>
              <a:ea typeface="Calibri"/>
              <a:cs typeface="Times New Roman"/>
            </a:endParaRPr>
          </a:p>
          <a:p>
            <a:pPr marL="914400" marR="0">
              <a:lnSpc>
                <a:spcPct val="115000"/>
              </a:lnSpc>
              <a:spcBef>
                <a:spcPts val="0"/>
              </a:spcBef>
              <a:spcAft>
                <a:spcPts val="0"/>
              </a:spcAft>
            </a:pPr>
            <a:r>
              <a:rPr lang="en-US" sz="1100" dirty="0" smtClean="0">
                <a:effectLst/>
                <a:latin typeface="Times New Roman"/>
                <a:ea typeface="Calibri"/>
                <a:cs typeface="Times New Roman"/>
              </a:rPr>
              <a:t> </a:t>
            </a:r>
            <a:endParaRPr lang="en-US" sz="1050" dirty="0" smtClean="0">
              <a:effectLst/>
              <a:latin typeface="+mn-lt"/>
              <a:ea typeface="Calibri"/>
              <a:cs typeface="Times New Roman"/>
            </a:endParaRPr>
          </a:p>
          <a:p>
            <a:pPr marL="914400" marR="0">
              <a:lnSpc>
                <a:spcPct val="115000"/>
              </a:lnSpc>
              <a:spcBef>
                <a:spcPts val="0"/>
              </a:spcBef>
              <a:spcAft>
                <a:spcPts val="0"/>
              </a:spcAft>
            </a:pPr>
            <a:r>
              <a:rPr lang="en-US" sz="1100" dirty="0" smtClean="0">
                <a:effectLst/>
                <a:latin typeface="Times New Roman"/>
                <a:ea typeface="Calibri"/>
                <a:cs typeface="Times New Roman"/>
              </a:rPr>
              <a:t> </a:t>
            </a:r>
            <a:endParaRPr lang="en-US" sz="1050" dirty="0" smtClean="0">
              <a:effectLst/>
              <a:latin typeface="+mn-lt"/>
              <a:ea typeface="Calibri"/>
              <a:cs typeface="Times New Roman"/>
            </a:endParaRPr>
          </a:p>
          <a:p>
            <a:pPr marL="914400" marR="0">
              <a:lnSpc>
                <a:spcPct val="115000"/>
              </a:lnSpc>
              <a:spcBef>
                <a:spcPts val="0"/>
              </a:spcBef>
              <a:spcAft>
                <a:spcPts val="0"/>
              </a:spcAft>
            </a:pPr>
            <a:r>
              <a:rPr lang="en-US" sz="1100" dirty="0" smtClean="0">
                <a:effectLst/>
                <a:latin typeface="Times New Roman"/>
                <a:ea typeface="Calibri"/>
                <a:cs typeface="Times New Roman"/>
              </a:rPr>
              <a:t> </a:t>
            </a:r>
            <a:endParaRPr lang="en-US" sz="1050" dirty="0" smtClean="0">
              <a:effectLst/>
              <a:latin typeface="+mn-lt"/>
              <a:ea typeface="Calibri"/>
              <a:cs typeface="Times New Roman"/>
            </a:endParaRPr>
          </a:p>
          <a:p>
            <a:pPr marL="914400" marR="0">
              <a:lnSpc>
                <a:spcPct val="115000"/>
              </a:lnSpc>
              <a:spcBef>
                <a:spcPts val="0"/>
              </a:spcBef>
              <a:spcAft>
                <a:spcPts val="0"/>
              </a:spcAft>
            </a:pPr>
            <a:r>
              <a:rPr lang="en-US" sz="1100" dirty="0" smtClean="0">
                <a:effectLst/>
                <a:latin typeface="Times New Roman"/>
                <a:ea typeface="Calibri"/>
                <a:cs typeface="Times New Roman"/>
              </a:rPr>
              <a:t> </a:t>
            </a:r>
            <a:endParaRPr lang="en-US" sz="1050" dirty="0" smtClean="0">
              <a:effectLst/>
              <a:latin typeface="+mn-lt"/>
              <a:ea typeface="Calibri"/>
              <a:cs typeface="Times New Roman"/>
            </a:endParaRPr>
          </a:p>
          <a:p>
            <a:pPr marL="0" marR="0">
              <a:lnSpc>
                <a:spcPct val="115000"/>
              </a:lnSpc>
              <a:spcBef>
                <a:spcPts val="0"/>
              </a:spcBef>
              <a:spcAft>
                <a:spcPts val="0"/>
              </a:spcAft>
            </a:pPr>
            <a:r>
              <a:rPr lang="en-US" sz="1100" dirty="0" smtClean="0">
                <a:effectLst/>
                <a:latin typeface="Times New Roman"/>
                <a:ea typeface="Calibri"/>
                <a:cs typeface="Times New Roman"/>
              </a:rPr>
              <a:t> </a:t>
            </a:r>
            <a:endParaRPr lang="en-US" sz="1050" dirty="0" smtClean="0">
              <a:effectLst/>
              <a:latin typeface="+mn-lt"/>
              <a:ea typeface="Calibri"/>
              <a:cs typeface="Times New Roman"/>
            </a:endParaRPr>
          </a:p>
          <a:p>
            <a:pPr marL="914400" marR="0">
              <a:lnSpc>
                <a:spcPct val="115000"/>
              </a:lnSpc>
              <a:spcBef>
                <a:spcPts val="0"/>
              </a:spcBef>
              <a:spcAft>
                <a:spcPts val="0"/>
              </a:spcAft>
            </a:pPr>
            <a:r>
              <a:rPr lang="en-US" sz="1100" dirty="0" smtClean="0">
                <a:effectLst/>
                <a:latin typeface="Times New Roman"/>
                <a:ea typeface="Calibri"/>
                <a:cs typeface="Times New Roman"/>
              </a:rPr>
              <a:t> </a:t>
            </a:r>
            <a:endParaRPr lang="en-US" sz="1050" dirty="0" smtClean="0">
              <a:effectLst/>
              <a:latin typeface="+mn-lt"/>
              <a:ea typeface="Calibri"/>
              <a:cs typeface="Times New Roman"/>
            </a:endParaRPr>
          </a:p>
          <a:p>
            <a:pPr marL="1371600" marR="0">
              <a:lnSpc>
                <a:spcPct val="115000"/>
              </a:lnSpc>
              <a:spcBef>
                <a:spcPts val="0"/>
              </a:spcBef>
              <a:spcAft>
                <a:spcPts val="0"/>
              </a:spcAft>
            </a:pPr>
            <a:r>
              <a:rPr lang="en-US" sz="1100" dirty="0" smtClean="0">
                <a:effectLst/>
                <a:latin typeface="Times New Roman"/>
                <a:ea typeface="Calibri"/>
                <a:cs typeface="Times New Roman"/>
              </a:rPr>
              <a:t> </a:t>
            </a:r>
            <a:endParaRPr lang="en-US" sz="1050" dirty="0" smtClean="0">
              <a:effectLst/>
              <a:latin typeface="+mn-lt"/>
              <a:ea typeface="Calibri"/>
              <a:cs typeface="Times New Roman"/>
            </a:endParaRPr>
          </a:p>
          <a:p>
            <a:pPr marL="914400" marR="0">
              <a:lnSpc>
                <a:spcPct val="115000"/>
              </a:lnSpc>
              <a:spcBef>
                <a:spcPts val="0"/>
              </a:spcBef>
              <a:spcAft>
                <a:spcPts val="0"/>
              </a:spcAft>
            </a:pPr>
            <a:r>
              <a:rPr lang="en-US" sz="1100" dirty="0" smtClean="0">
                <a:effectLst/>
                <a:latin typeface="Times New Roman"/>
                <a:ea typeface="Calibri"/>
                <a:cs typeface="Times New Roman"/>
              </a:rPr>
              <a:t> </a:t>
            </a:r>
            <a:endParaRPr lang="en-US" sz="1050" dirty="0" smtClean="0">
              <a:effectLst/>
              <a:latin typeface="+mn-lt"/>
              <a:ea typeface="Calibri"/>
              <a:cs typeface="Times New Roman"/>
            </a:endParaRPr>
          </a:p>
          <a:p>
            <a:pPr marL="0" marR="0" indent="457200">
              <a:lnSpc>
                <a:spcPct val="115000"/>
              </a:lnSpc>
              <a:spcBef>
                <a:spcPts val="0"/>
              </a:spcBef>
              <a:spcAft>
                <a:spcPts val="0"/>
              </a:spcAft>
            </a:pPr>
            <a:endParaRPr lang="en-US" sz="1100" dirty="0" smtClean="0">
              <a:effectLst/>
              <a:latin typeface="+mn-lt"/>
              <a:ea typeface="Calibri"/>
              <a:cs typeface="Times New Roman"/>
            </a:endParaRPr>
          </a:p>
          <a:p>
            <a:pPr marL="0" marR="0" indent="457200">
              <a:lnSpc>
                <a:spcPct val="115000"/>
              </a:lnSpc>
              <a:spcBef>
                <a:spcPts val="0"/>
              </a:spcBef>
              <a:spcAft>
                <a:spcPts val="0"/>
              </a:spcAft>
            </a:pPr>
            <a:r>
              <a:rPr lang="en-US" sz="1200" dirty="0" smtClean="0">
                <a:solidFill>
                  <a:srgbClr val="333333"/>
                </a:solidFill>
                <a:effectLst/>
                <a:latin typeface="Times New Roman"/>
                <a:ea typeface="Calibri"/>
                <a:cs typeface="Times New Roman"/>
              </a:rPr>
              <a:t> </a:t>
            </a:r>
            <a:endParaRPr lang="en-US" sz="11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D32C9699-1F73-422E-849D-A57632C20C1C}" type="slidenum">
              <a:rPr lang="en-US" smtClean="0"/>
              <a:t>15</a:t>
            </a:fld>
            <a:endParaRPr lang="en-US" dirty="0"/>
          </a:p>
        </p:txBody>
      </p:sp>
    </p:spTree>
    <p:extLst>
      <p:ext uri="{BB962C8B-B14F-4D97-AF65-F5344CB8AC3E}">
        <p14:creationId xmlns:p14="http://schemas.microsoft.com/office/powerpoint/2010/main" val="2216825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C9699-1F73-422E-849D-A57632C20C1C}" type="slidenum">
              <a:rPr lang="en-US" smtClean="0"/>
              <a:t>16</a:t>
            </a:fld>
            <a:endParaRPr lang="en-US" dirty="0"/>
          </a:p>
        </p:txBody>
      </p:sp>
    </p:spTree>
    <p:extLst>
      <p:ext uri="{BB962C8B-B14F-4D97-AF65-F5344CB8AC3E}">
        <p14:creationId xmlns:p14="http://schemas.microsoft.com/office/powerpoint/2010/main" val="84991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effectLst/>
                <a:latin typeface="Times New Roman"/>
                <a:ea typeface="Calibri"/>
                <a:cs typeface="Times New Roman"/>
              </a:rPr>
              <a:t>Nikolai Rimsky-Korsakov was a Russian composer who lived during the latter part of the 19</a:t>
            </a:r>
            <a:r>
              <a:rPr lang="en-US" sz="1200" baseline="30000" dirty="0" smtClean="0">
                <a:effectLst/>
                <a:latin typeface="Times New Roman"/>
                <a:ea typeface="Calibri"/>
                <a:cs typeface="Times New Roman"/>
              </a:rPr>
              <a:t>th</a:t>
            </a:r>
            <a:r>
              <a:rPr lang="en-US" sz="1200" dirty="0" smtClean="0">
                <a:effectLst/>
                <a:latin typeface="Times New Roman"/>
                <a:ea typeface="Calibri"/>
                <a:cs typeface="Times New Roman"/>
              </a:rPr>
              <a:t> century.  He was a composer during the Romantic Classical period.  He was born on March 18, 1844 to a family in Tikhvin.  His parents were landowners and so he enjoyed opportunities such as being able to live in a nicer family home than those that were available to the Russian peasants of that period of time.  </a:t>
            </a:r>
            <a:endParaRPr lang="en-US" sz="11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D32C9699-1F73-422E-849D-A57632C20C1C}" type="slidenum">
              <a:rPr lang="en-US" smtClean="0"/>
              <a:t>2</a:t>
            </a:fld>
            <a:endParaRPr lang="en-US" dirty="0"/>
          </a:p>
        </p:txBody>
      </p:sp>
    </p:spTree>
    <p:extLst>
      <p:ext uri="{BB962C8B-B14F-4D97-AF65-F5344CB8AC3E}">
        <p14:creationId xmlns:p14="http://schemas.microsoft.com/office/powerpoint/2010/main" val="232648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effectLst/>
                <a:latin typeface="Times New Roman"/>
                <a:ea typeface="Calibri"/>
                <a:cs typeface="Times New Roman"/>
              </a:rPr>
              <a:t>Nikolai’s parents both had musical backgrounds and realized early in his life that he also had a gift for music.  They realized that he had perfect pitch and excellent time and by the age of six they made sure that he had music lessons (Classical Archives, Retrieved 2013). Rimsky- Korsakov also had a love for books and spent much time studying and he was eventually enrolled at the College of Navel Cadets in St. Petersburg in 1856 (Classical Net, Retrieved 2013).   He would have been only 12 years old when he was sent to the College.  He decided to pursue a navel career and spent four years at the Navel College, but did continue with his interest in music and piano lessons.  During the time he was in the navy, he did not feel he had enough security in his life to pursue a musical career and so he worked in the navy and tried to expand his musical career.</a:t>
            </a:r>
            <a:endParaRPr lang="en-US" sz="11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D32C9699-1F73-422E-849D-A57632C20C1C}" type="slidenum">
              <a:rPr lang="en-US" smtClean="0"/>
              <a:t>3</a:t>
            </a:fld>
            <a:endParaRPr lang="en-US" dirty="0"/>
          </a:p>
        </p:txBody>
      </p:sp>
    </p:spTree>
    <p:extLst>
      <p:ext uri="{BB962C8B-B14F-4D97-AF65-F5344CB8AC3E}">
        <p14:creationId xmlns:p14="http://schemas.microsoft.com/office/powerpoint/2010/main" val="405898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15000"/>
              </a:lnSpc>
              <a:spcBef>
                <a:spcPts val="0"/>
              </a:spcBef>
              <a:spcAft>
                <a:spcPts val="0"/>
              </a:spcAft>
            </a:pPr>
            <a:r>
              <a:rPr lang="en-US" sz="1200" dirty="0" smtClean="0">
                <a:effectLst/>
                <a:latin typeface="Times New Roman"/>
                <a:ea typeface="Calibri"/>
                <a:cs typeface="Times New Roman"/>
              </a:rPr>
              <a:t> In 1859, he became acquainted with Mily Balakirev. Balakirev worked with young musicians such as Borodin, Cui, Mussorgsky, and Stasov who became known as “The Five”.  He helped them to understand music methods and pushed them towards the path of successful musicians.  Balakirev was the person who actually promoted Rimsky-Korsakov’s ambition to become a composer and impressed on him the idea of completing a symphony.   While he was at sea from 1862-1865 he worked on the symphony and was able to premiere it under the direction of Balakirev when he returned to St. Petersburg in 1865 at the age of 21 (Classical Archives, Retrieved 2013).  His First Symphony was a success and one of the first important compositions by a Russian composer.</a:t>
            </a:r>
            <a:endParaRPr lang="en-US" sz="1100" dirty="0" smtClean="0">
              <a:effectLst/>
              <a:latin typeface="+mn-lt"/>
              <a:ea typeface="Calibri"/>
              <a:cs typeface="Times New Roman"/>
            </a:endParaRPr>
          </a:p>
          <a:p>
            <a:pPr marL="0" marR="0" indent="45720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0" marR="0" indent="457200">
              <a:lnSpc>
                <a:spcPct val="115000"/>
              </a:lnSpc>
              <a:spcBef>
                <a:spcPts val="0"/>
              </a:spcBef>
              <a:spcAft>
                <a:spcPts val="0"/>
              </a:spcAft>
            </a:pPr>
            <a:r>
              <a:rPr lang="en-US" sz="1200" dirty="0" smtClean="0">
                <a:effectLst/>
                <a:latin typeface="Times New Roman"/>
                <a:ea typeface="Calibri"/>
                <a:cs typeface="Times New Roman"/>
              </a:rPr>
              <a:t>In 1871, he was offered a position as the Professor of Composition and Instrumentation and the leader of the Conservtoire orchestra.  He contacted his mentor, Balakirev, about the possibility of accepting this position and finally committed to it.  He later commented, “Had I ever studied at all, had I possessed a fraction more knowledge than I actually did, it would have been obvious to me that I could not and should not accept…that it was foolish and dishonest of me to become a professor.  But I, the author of Sadko…was a dilettante and knew nothing” (Classical Net, Retrieved 2013).  After he took the job, he realized that he really did need to work on changing his style and had concerns about his ability to be creative.  When he took this job, it gave him the opportunity to resign his commission with the navy, but he did become the inspector of the naval bands.  He held this position until 1884 (Classical Archives, Retrieved 2013).</a:t>
            </a:r>
            <a:endParaRPr lang="en-US" sz="11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D32C9699-1F73-422E-849D-A57632C20C1C}" type="slidenum">
              <a:rPr lang="en-US" smtClean="0"/>
              <a:t>4</a:t>
            </a:fld>
            <a:endParaRPr lang="en-US" dirty="0"/>
          </a:p>
        </p:txBody>
      </p:sp>
    </p:spTree>
    <p:extLst>
      <p:ext uri="{BB962C8B-B14F-4D97-AF65-F5344CB8AC3E}">
        <p14:creationId xmlns:p14="http://schemas.microsoft.com/office/powerpoint/2010/main" val="3317478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15000"/>
              </a:lnSpc>
              <a:spcBef>
                <a:spcPts val="0"/>
              </a:spcBef>
              <a:spcAft>
                <a:spcPts val="0"/>
              </a:spcAft>
            </a:pPr>
            <a:r>
              <a:rPr lang="en-US" sz="1200" dirty="0" smtClean="0">
                <a:effectLst/>
                <a:latin typeface="Times New Roman"/>
                <a:ea typeface="Calibri"/>
                <a:cs typeface="Times New Roman"/>
              </a:rPr>
              <a:t>Rimsky-Korsakov was 27 when he married Nadezhda Purgold.   Nadezhda was a pianist in her own right and began playing the piano at the age of nine.  She had studied composition under Nikolai, but did more editing and proofreading instead of composition after they were married.  One of their children, Andrey, would later become a Russian musicologist (Nadezhda Rimsky-Korsakov, Retrieved 2013).  </a:t>
            </a:r>
            <a:endParaRPr lang="en-US" sz="11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D32C9699-1F73-422E-849D-A57632C20C1C}" type="slidenum">
              <a:rPr lang="en-US" smtClean="0"/>
              <a:t>5</a:t>
            </a:fld>
            <a:endParaRPr lang="en-US" dirty="0"/>
          </a:p>
        </p:txBody>
      </p:sp>
    </p:spTree>
    <p:extLst>
      <p:ext uri="{BB962C8B-B14F-4D97-AF65-F5344CB8AC3E}">
        <p14:creationId xmlns:p14="http://schemas.microsoft.com/office/powerpoint/2010/main" val="420118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15000"/>
              </a:lnSpc>
              <a:spcBef>
                <a:spcPts val="0"/>
              </a:spcBef>
              <a:spcAft>
                <a:spcPts val="0"/>
              </a:spcAft>
            </a:pPr>
            <a:r>
              <a:rPr lang="en-US" sz="1200" dirty="0" smtClean="0">
                <a:effectLst/>
                <a:latin typeface="Times New Roman"/>
                <a:ea typeface="Calibri"/>
                <a:cs typeface="Times New Roman"/>
              </a:rPr>
              <a:t> 1892, Nikolai suffered a nervous breakdown.  It was probably brought on by the death of his mother, one of his children, and illness in his family.  One of his friends, Tchaikovsky, also died.  He took a period of time that he retired from the world of music (Classical Net, Retrieved 2013).   In 1895, he was finally able to return to his compositions and completed Christmas Eve which was based on a Gogol story.  After that he produced Sadko which was based on a medieval Russian legend (Classical Archives, Retrieved 2013).</a:t>
            </a:r>
            <a:endParaRPr lang="en-US" sz="11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D32C9699-1F73-422E-849D-A57632C20C1C}" type="slidenum">
              <a:rPr lang="en-US" smtClean="0"/>
              <a:t>6</a:t>
            </a:fld>
            <a:endParaRPr lang="en-US" dirty="0"/>
          </a:p>
        </p:txBody>
      </p:sp>
    </p:spTree>
    <p:extLst>
      <p:ext uri="{BB962C8B-B14F-4D97-AF65-F5344CB8AC3E}">
        <p14:creationId xmlns:p14="http://schemas.microsoft.com/office/powerpoint/2010/main" val="2314389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15000"/>
              </a:lnSpc>
              <a:spcBef>
                <a:spcPts val="0"/>
              </a:spcBef>
              <a:spcAft>
                <a:spcPts val="0"/>
              </a:spcAft>
            </a:pPr>
            <a:r>
              <a:rPr lang="en-US" sz="1200" dirty="0" smtClean="0">
                <a:effectLst/>
                <a:latin typeface="Times New Roman"/>
                <a:ea typeface="Calibri"/>
                <a:cs typeface="Times New Roman"/>
              </a:rPr>
              <a:t>In 1883, Balakirev was appointed as the superintendent of the Court Chapel and Nikolai was his aide.  They were both unfamiliar with the type of music Tsar Alexander III wanted them to compose.  They worked on choral music for the coronation and other occasions.  During this period of time, he worked on Prince Igor and Borodin’s Third Symphony (Classical Net, Retrieved 2013).  He eventually took a break from his work on Prince Igor and completed Cappriccio Espangnole which was based on Spanish folk tales (Classical Net, Retrieved 2013).  Further works that were based on ethic music include Scheherazade which included stories from the Arabian Nights and the Russian Easter Overture.</a:t>
            </a:r>
            <a:endParaRPr lang="en-US" sz="1100" dirty="0" smtClean="0">
              <a:effectLst/>
              <a:latin typeface="+mn-lt"/>
              <a:ea typeface="Calibri"/>
              <a:cs typeface="Times New Roman"/>
            </a:endParaRPr>
          </a:p>
          <a:p>
            <a:endParaRPr lang="en-US" dirty="0" smtClean="0"/>
          </a:p>
          <a:p>
            <a:pPr marL="0" marR="0" indent="457200">
              <a:lnSpc>
                <a:spcPct val="115000"/>
              </a:lnSpc>
              <a:spcBef>
                <a:spcPts val="0"/>
              </a:spcBef>
              <a:spcAft>
                <a:spcPts val="0"/>
              </a:spcAft>
            </a:pPr>
            <a:r>
              <a:rPr lang="en-US" sz="1200" dirty="0" smtClean="0">
                <a:effectLst/>
                <a:latin typeface="Times New Roman"/>
                <a:ea typeface="Calibri"/>
                <a:cs typeface="Times New Roman"/>
              </a:rPr>
              <a:t>The following years were prolific for Nikolai and since so many of his friends had died, he became the leading living Russian composer.  The works he produced during this time included The Tsar’s Bride, Mozart and Salieri, The Tale of Tsar Sultan, Pan Voyevoda, Kastchei, The Immortal, Vera Sheloga and The Legend of the Invisible City of Kitezh (Classical Net, Retrieved 2013).  </a:t>
            </a:r>
            <a:endParaRPr lang="en-US" sz="1100" dirty="0" smtClean="0">
              <a:effectLst/>
              <a:latin typeface="+mn-lt"/>
              <a:ea typeface="Calibri"/>
              <a:cs typeface="Times New Roman"/>
            </a:endParaRPr>
          </a:p>
          <a:p>
            <a:pPr marL="0" marR="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pPr marL="0" marR="0" indent="457200" algn="ctr">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D32C9699-1F73-422E-849D-A57632C20C1C}" type="slidenum">
              <a:rPr lang="en-US" smtClean="0"/>
              <a:t>7</a:t>
            </a:fld>
            <a:endParaRPr lang="en-US" dirty="0"/>
          </a:p>
        </p:txBody>
      </p:sp>
    </p:spTree>
    <p:extLst>
      <p:ext uri="{BB962C8B-B14F-4D97-AF65-F5344CB8AC3E}">
        <p14:creationId xmlns:p14="http://schemas.microsoft.com/office/powerpoint/2010/main" val="2261741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15000"/>
              </a:lnSpc>
              <a:spcBef>
                <a:spcPts val="0"/>
              </a:spcBef>
              <a:spcAft>
                <a:spcPts val="0"/>
              </a:spcAft>
            </a:pPr>
            <a:r>
              <a:rPr lang="en-US" sz="1200" dirty="0" smtClean="0">
                <a:effectLst/>
                <a:latin typeface="Times New Roman"/>
                <a:ea typeface="Calibri"/>
                <a:cs typeface="Times New Roman"/>
              </a:rPr>
              <a:t>.  His final opera was the Golden Cockerel which was completed in 1907.  This work was based on the political works of Alexander Pushkin.  It aroused government suspicions and was not produced until a year after his death in 1909.  It was produced by a private opera company in Moscow (Classical Archives, Retrieved 2013).</a:t>
            </a:r>
            <a:endParaRPr lang="en-US" sz="1100" dirty="0" smtClean="0">
              <a:effectLst/>
              <a:latin typeface="+mn-lt"/>
              <a:ea typeface="Calibri"/>
              <a:cs typeface="Times New Roman"/>
            </a:endParaRPr>
          </a:p>
          <a:p>
            <a:pPr marL="0" marR="0" indent="457200">
              <a:lnSpc>
                <a:spcPct val="115000"/>
              </a:lnSpc>
              <a:spcBef>
                <a:spcPts val="0"/>
              </a:spcBef>
              <a:spcAft>
                <a:spcPts val="0"/>
              </a:spcAft>
            </a:pPr>
            <a:r>
              <a:rPr lang="en-US" sz="1200" dirty="0" smtClean="0">
                <a:effectLst/>
                <a:latin typeface="Times New Roman"/>
                <a:ea typeface="Calibri"/>
                <a:cs typeface="Times New Roman"/>
              </a:rPr>
              <a:t> </a:t>
            </a:r>
            <a:endParaRPr lang="en-US" sz="11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D32C9699-1F73-422E-849D-A57632C20C1C}" type="slidenum">
              <a:rPr lang="en-US" smtClean="0"/>
              <a:t>8</a:t>
            </a:fld>
            <a:endParaRPr lang="en-US" dirty="0"/>
          </a:p>
        </p:txBody>
      </p:sp>
    </p:spTree>
    <p:extLst>
      <p:ext uri="{BB962C8B-B14F-4D97-AF65-F5344CB8AC3E}">
        <p14:creationId xmlns:p14="http://schemas.microsoft.com/office/powerpoint/2010/main" val="225910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C9699-1F73-422E-849D-A57632C20C1C}" type="slidenum">
              <a:rPr lang="en-US" smtClean="0"/>
              <a:t>9</a:t>
            </a:fld>
            <a:endParaRPr lang="en-US" dirty="0"/>
          </a:p>
        </p:txBody>
      </p:sp>
    </p:spTree>
    <p:extLst>
      <p:ext uri="{BB962C8B-B14F-4D97-AF65-F5344CB8AC3E}">
        <p14:creationId xmlns:p14="http://schemas.microsoft.com/office/powerpoint/2010/main" val="1498225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E80DAF6-8D8D-429C-87F2-E2691502AD3E}" type="datetimeFigureOut">
              <a:rPr lang="en-US" smtClean="0"/>
              <a:t>11/18/2013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CC13CD6-C484-4731-B68D-281D09140BF6}" type="slidenum">
              <a:rPr lang="en-US" smtClean="0"/>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0DAF6-8D8D-429C-87F2-E2691502AD3E}" type="datetimeFigureOut">
              <a:rPr lang="en-US" smtClean="0"/>
              <a:t>11/18/2013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13CD6-C484-4731-B68D-281D09140BF6}" type="slidenum">
              <a:rPr lang="en-US" smtClean="0"/>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0DAF6-8D8D-429C-87F2-E2691502AD3E}" type="datetimeFigureOut">
              <a:rPr lang="en-US" smtClean="0"/>
              <a:t>11/18/2013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13CD6-C484-4731-B68D-281D09140BF6}" type="slidenum">
              <a:rPr lang="en-US" smtClean="0"/>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0DAF6-8D8D-429C-87F2-E2691502AD3E}" type="datetimeFigureOut">
              <a:rPr lang="en-US" smtClean="0"/>
              <a:t>11/18/2013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13CD6-C484-4731-B68D-281D09140BF6}" type="slidenum">
              <a:rPr lang="en-US" smtClean="0"/>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80DAF6-8D8D-429C-87F2-E2691502AD3E}" type="datetimeFigureOut">
              <a:rPr lang="en-US" smtClean="0"/>
              <a:t>11/18/2013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13CD6-C484-4731-B68D-281D09140BF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E80DAF6-8D8D-429C-87F2-E2691502AD3E}" type="datetimeFigureOut">
              <a:rPr lang="en-US" smtClean="0"/>
              <a:t>11/18/2013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C13CD6-C484-4731-B68D-281D09140BF6}" type="slidenum">
              <a:rPr lang="en-US" smtClean="0"/>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80DAF6-8D8D-429C-87F2-E2691502AD3E}" type="datetimeFigureOut">
              <a:rPr lang="en-US" smtClean="0"/>
              <a:t>11/18/2013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C13CD6-C484-4731-B68D-281D09140BF6}" type="slidenum">
              <a:rPr lang="en-US" smtClean="0"/>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80DAF6-8D8D-429C-87F2-E2691502AD3E}" type="datetimeFigureOut">
              <a:rPr lang="en-US" smtClean="0"/>
              <a:t>11/18/2013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C13CD6-C484-4731-B68D-281D09140BF6}" type="slidenum">
              <a:rPr lang="en-US" smtClean="0"/>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0DAF6-8D8D-429C-87F2-E2691502AD3E}" type="datetimeFigureOut">
              <a:rPr lang="en-US" smtClean="0"/>
              <a:t>11/18/2013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C13CD6-C484-4731-B68D-281D09140BF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DAF6-8D8D-429C-87F2-E2691502AD3E}" type="datetimeFigureOut">
              <a:rPr lang="en-US" smtClean="0"/>
              <a:t>11/18/2013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C13CD6-C484-4731-B68D-281D09140BF6}"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DAF6-8D8D-429C-87F2-E2691502AD3E}" type="datetimeFigureOut">
              <a:rPr lang="en-US" smtClean="0"/>
              <a:t>11/18/2013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C13CD6-C484-4731-B68D-281D09140BF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E80DAF6-8D8D-429C-87F2-E2691502AD3E}" type="datetimeFigureOut">
              <a:rPr lang="en-US" smtClean="0"/>
              <a:t>11/18/2013</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5CC13CD6-C484-4731-B68D-281D09140BF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latin typeface="Times New Roman" panose="02020603050405020304" pitchFamily="18" charset="0"/>
                <a:cs typeface="Times New Roman" panose="02020603050405020304" pitchFamily="18" charset="0"/>
              </a:rPr>
              <a:t>Nikolai Rimsky-Korsakov</a:t>
            </a:r>
            <a:endParaRPr lang="en-US" sz="36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a:t>Capriccio Espagnole, Op. 34</a:t>
            </a:r>
          </a:p>
        </p:txBody>
      </p:sp>
      <p:sp>
        <p:nvSpPr>
          <p:cNvPr id="4" name="AutoShape 2" descr="data:image/jpeg;base64,/9j/4AAQSkZJRgABAQAAAQABAAD/2wCEAAkGBhASEBASEhQQFRUPFBAQEBAVEBQQDxAQFBQVFBQQFRUXHCYeFxkjGRQUHy8gIycpLCwsFR4xNTAqNSYrLCkBCQoKBQUFDQUFDSkYEhgpKSkpKSkpKSkpKSkpKSkpKSkpKSkpKSkpKSkpKSkpKSkpKSkpKSkpKSkpKSkpKSkpKf/AABEIAOEA4QMBIgACEQEDEQH/xAAcAAABBQEBAQAAAAAAAAAAAAACAAEDBQYEBwj/xAA6EAACAQIEBAQEAwgCAgMAAAABAgADEQQSITEFBkFREyJhcQcygZEUI8FCUmJyobHR8DPhQ4IVFiT/xAAUAQEAAAAAAAAAAAAAAAAAAAAA/8QAFBEBAAAAAAAAAAAAAAAAAAAAAP/aAAwDAQACEQMRAD8A89vFEIaiAlWToIKiSAQHvHVYlEkAgILHAitCEBBYSrEBDAgICLLHtHgK0JRBkiCAaiFeIR7QGvCCx1WEYCiAvHVYYEB1WGBGAj3gImKKOBAQEJVjgQwIDBYaiKLNAKPIs0UDEKsmVY4SGICCwlWISVFgJUhRzGAgICGFiAhgQEBHtFFeApHUxCjcjQgWBubn0nPj8eqWB3fRR79ZLwXhmHZUqVTZ0qJTdL2AN75vXSBNVfK4SzEkX202vp6w6NRmBKqbKwUk+u1prEr4VKLBUvVVqgRjr5WsAftLypQwi4OmoAzO1O5AFwB5iffpeBgjRIIB3bQC3m09JGtZLE5lsL637bz0DFY7hyUHcqFquhUuPmy3219J5zxTmnB2VadDyoy63AJCtmPvcwOpKisSAQSNTY7CSBJncbzdhgStKnZCM1Q9alQnXXovpHp85E2UqAoFhYEgQNGBCAkeGxCuisCDfoNCPpJICvFaOBHAgICODeMYdNYBKsIxExoCvGihKsAYpLkigY0mOBGEkVYBIsljKI4EBAQwIgI94DgRXjXjXgETIMViAilj0/qZJKrGUnrVEWnqzEpQpg6u+1yOggU+MrtVqrlBLk5QBqb9Mom24Z8MsfVAZ70y+VmB9Nm06z0X4ffD6hgkFRlD4hwDUqML5D1VO3/U3KUx0/zA884b8N3GtWoS1lFh6dZq6PKVOyhhfKLD/MvbyZLW1gY/F/D3D1SS2Y6WFjYD6SGn8JOHAWamXv66zbGGjQPJ+YPgVhXW+GY0zr5Ga6A9J5ZxjlrE8OrLTxAIUm3iJqhH8J7+8+qam1tJRcc4HRxFKpTqqrBwbG2qnuD3geG4XF0KdhTzFWGY+JbxkPW/cSyw1dHF1YGd2I+HDKzYek6ZlBagX0qE/u36zGYjBVsPVPiAh1OWopJVCRvlgasxiYNGqGVWH7QvCAgOiyaMukYmA4iMUJVgJVklrRXtIneBJmikGaNAyyiTIsFFkogICEIo14D3ivGigPeNGjgQIsVXyIzdhoO5mw5D4Qq5cTUVQzABBYXRdyZkatAM9FTsW17aW3noHDMSpygbWsB2gbbh1QW6kdNekskq9pU8OTQWllSGsDoQXnVTcTlKdZPSgdBEBkkiwapgQVmtOPEPcWkter0nM7XgVnF+CmuqkMVZPMCNye1+k80534afCNRT4pU2qr+3SO1/W3eexU2sD62PtMB8QcLTpqtUA2rVPAq2BsLjS/8AMesDz/l2uWV1zE5SLX7dx6S7VbTOcvhVxFZFJIsct+ljtNCzwHLRAwRJFWASiGWtBZ7SO8AmePTp3ip05ONIDeDGj5ooGSBhAwBCEArxRAR4CMG8UILASiSKsdEh2gRubNTJ2BP9pr+VxmAt33tMmw+X0ZT+kuMLzlhMCjhz4ji+SkuhJ9TA9W4dYLed2Ha88Wb45Vb2/DqEPdvMLd5YcF+NlPxAlSm1MN+1muB2gewNCSuAdTMxgeaKdbMUPy2O/wA19p55z5zvjMzUaJCg+ViN7nsekD2DE82YKno+IoKe3iKT9py1eccEbfn0jfYh1uf6z5eo4F6lWxzVDfzWJyq38x3m64V8M6rJnqoUS4s4fOF9XtqsD2k4lXGZSCD2N461BMfwDhGIwBWm7Z6baowN/L0mtU3II7QJahsrH0NvQzzPnTj1SmlYMGdHAR1uLNY6Ml+onpVYjKfrPHeah4letTVr2U2G6MSNoGT5fcri8mbMCGOb94NqPtNcJjuB0bYxVIIZBZgTfKR29JtlSAkSSHSEBaQu14DbyREjKsnVYCAjhYVorwBtFFFAx6yVVgU1kwEBrRRyZGWgFJEWAgkywCEYtGZoIgO2x9jM9iuHeJinUWW35tSo2gSnbf1M0gEp8dw56jMHa2dUuVFiaYNte8AsLxTAUKQy4N8QXYo9eoStJ0HzBB0bTeVHGqmEZvEwtKtSU3V6dRxUCeqEb6TU4fkxawVHqMKS6og0sf3rbXg838sYXD4aktK+d3/Lu1zc6NpA03wwp8QqYdGoYWg1JSw8arXyl7bAAA2lV8RMPiPzHxVGnh3ZhTorRbxFq32u+h/pPVPhVhVpcOpUh+wLnTcncyfj3KtLHBkqCxQhkborqbqT9YHgXDOX8Q+JTDO/4cZDUaplYgMBcJcbkzs5PwPF/wAU34VqqVqJZ6gqufw9VbWCFToxIM9gNGlTqHx0Qg5QyEgvTcaFlbsd53U8dgsNZgBqPKM2eoxOwAGvaBj8DzDjqNVsJjMK10K+GaF6igVPNbPsADfSazB1mG9Orf8AlEteEU6jhmfRqreKw/dGyp9pY4in06jf1gZrHcepUxeotUZTr+WbWniGM5qQ42tUW3glnK+U5lJO1us+g+IoPDqaXurevQzxT4c8u0H4riPHFkw35ia2GYvoCCLGBW8vUKlbFVK4pVQmU/mGmyq3Y3M0wW0t+aee8fUfErgMPSbC4ZWz1nUhWyjzhAOxmfwmLNSkjsLFwGIG2sCWo8ZFiCyRBANFkh0jCQVKlzAlVrwiZCpjkwDzCKRXigZtBHZoxaRO0B2eEgkSidKLANFjs0EtBgPJFEFRJAIDrLg8MWpQQi+dLkH+Ht7SlDayXB8aKOKdzva1/wDdIFfWx9YEoq2a+XPfce06k4O4KVaxvl+UE3BPpNlgaVBkzlVJte9gJjuYuZ6XjGw8lNWCqDoH6EwPZ/hyh/Brfc/e0t6LsrEkGx7CeGcnfE+rQVQzfluQrOf/AAknUkdrTQ4b4/0FxJpNRqGgGyrXzWe22dkttA9S4rwqhiEsyI9+419rzKcM5UoYStnRDmJ3Zi5X0F9pbYLjfy1Qc1Cufy3GqjtrLbE4cML/AF9DAOni1Avp2tec+Ix+pOsoOI4gUzv9JXYjjVxl1u2g/wAwLPivFPI1uoOnpsZjuYOWqq8KqYjDn81WWu+tiaWt1+m8vajCmgzgvm1HfvaSf/Y6CYceICEZmApgZmrW/wDEAOh2gZL4Y8+Va9F8HVWmfyqqq4FmIIN8w677yEUstl6IAo+k0PC+WkwlPEY16a0qmKzCjRt5qNMn/Fpn2MBSVBI1EJnsIDVqkjpjrAGpvJVEAgIdogIqjaQGvFIM8aBmmeANYN5NTSBJTWSXjAREwGJjqIIkqiAQiLwSY14BCUfHCRUG/oR66y9USv4jwupXqUkp6MxAzn5EG2YwJaHMDjDlFDM1soy66+sqcfgFp4fNVHnqMG/lPYz0HH4DB4DDAWWrVUBmymys3c9Z5rx/jBxNQuwC3GgXa14FYlNtbXysRcX3+k0nBOIYUWp4jDLUDEF32qf+rdB3mcarpcbdusP8UPm1JXoT0gfS/K/HsI9Cnhci06YULSXTLk/ZN+5ndSqvQORizIdUbfy9p4HwfmImouZjmpLlGgCslhZSO4J0nrmH4+FpqtUlje2YahWGuUwH5mosWBA/wfaVHCAtfMV0ekTdG08o3Yd7TR8Tw4q0ldSRfUgXJF/7Tl/+GpgK+viMCtNlbLZ9szDqp6iBz8fDiph7WL21IPlI/Sd/CqFRaVI0fAUZSzO6BnpHMcyi/r1lXx7B52QU2PlA8QbedRcqB2mb/H4kBEuFS7FgpNiNdD6wLfj/ABTOxUMz6+aox+Y+g6CUkRaIQDBkTm8MxoDKJMoggQoBXkVVoZMjcwIoo9o8DL01nSiyOmsmvAcmBGLRxAJRJIwEZmgMxiWMIarAeKpWNNc17ZdfQ21sYarK7mJ1FIZr63GnU2gUXF+KvWdvMAGAZraD+WUxO4PcW9PaTBfLrew0/igFrA/ax3+0B1W/vt7+0I4Ve/pLHHcAqI6qAxyU6dR7L8hcXyn1g4bgedWPmut2JPQXtc9oHHhK4BJ3tp66zccB5nNNqlEgZK9AqlzmJraE1L97TG/hrDN0vkY20vtaTYXNTdVZfNTJKX0t119IHuXw/wCbfFoNTds7U28NxlGin5b9xNpX4ZTdAwXUbFT8rdGHpPAeCcQCVFrUKlShWqghkyZ8PVsOl56Ny7zbWZMzvTI0zZFK+lveBpl4a6PnexsRlb17mY3mfACnUJXZiTa2xOpno1DE+JSWwXX5fr1lLz7wm2CNXTNTINT1Um1h6i4geb3hiQqYeaAZaISMGSLAkEe8G8e8BmaR3jFoaLAaNJskeBl1MRaRgwhAISVVgIskvAcmRk3iJiAgGgkiyIGSLAO8oeaa6jQ6lRYDtfrL4St49gw9Nmt5hud9IGQp0nYNe+ljba5m55S5Rw65MXi87qlmyWtTzDbMf2vacXKWBFmqZMwpUWruxF1dr2UXnfjcbisTUVWfKpS7ITamAw2AHWBsaHGFqVk/DJRd6payFgKdJB8zueptfynacdHl5VPEKaWXxqSLTXfxGZ8ztfoAJS8q1RhfHqPTzI64emhB82VmszD36+076/FKwxdM0zdaJxp8QWNM0snyE9TpYdoFJw7gIq13VBloVV8qv5iKwJXNb6EyyTkw+Oadf/kAJoE6/iaNMX+YaB/4e0n4Q9FcRw7KfDGKy1Kh0IQG7JTN9sx/vCSviSuKFXMlXDVhXsF/4wzlQ6nodhbsYFjh+TaVWjWQCsGX83D5hY0agHmpad/1nNyfRqIlbRSqFhUFrkN1073novCMO35FRm8/yNp5Wa1wD6id2E5dpI9dkQDx71LdM5+Yn9IB8oYcigpYWzAFb7j37TI/GLj9qNOlTZSErL+IXUvoLqAOuupm0XHZAFHS3tbaeE/EHE1BjMQgLBfFzhiLq2YDSBFhOJANka1m8yMNvUemssS0w1aucwsNR5QOlxNDwnioKhXOo0v69oF0skBkQaSUxAlEjd47tAUXgFTWdCiCq2hoLwHjSXLFAxiyVRAQSW8AgYBaMTHAgEBHjRwIBKJKIKiFARlhhOCNWUqdAw1Y9BIuFYfPUHYW0mwpa5lW4HlXwlsWqHsWPyiBnVwBw7UaZ/4qee4DZRXDjLlK76XvMfheK5ahupIwtUAC2hp3t9bTd8bwnh3/AC6z1q6rSp1VGZKNzYkX6qszHF+BKC1KmQBTCmo99QNic3Wo5ubdIHLjsd+YUYtkYMqFToFfVXt0INtI+ExZqh8G58GqzK6VAbUfFVbMpA2V1+5lZw7B1XfKzBBSvbxLeZL2UG3Wc1fFnzNcg7X3fQ28QfwwNhSoPR/C5qTP4ZKF1HkyIdAT0ZTtNfgOK4XGU62W6t4tMYi5GerVWzKQOqkD7zzvA451w7YnxWKU7Uxhbk+Kdnrn01mp5eopg8QrMFyVEp1aj/MuV18hHteB6cuOu4OUBFqBTsUFxo3vLHFYkW8PNYqoYkfMR/DMzhsKmWouYnOwqoL6hugC9V6yx4dxAnRzmYEBGC6ga3B9IAVeI0TUWkzVAzAErlsrA6Bb9zPJ/iHimXEMGCjUI6EgudLLp0tpPUeOITUpIVNRMRenddDQqKM61PE6CePfETEK2NbMBm8O5qdahBtr6wMnUbe5O/3hUKpvfYA39PvIkphzYXsO8irVdlHy9YFlS4/WDWDC3QXuJacP5sO1QD3mZWnZSf8ARBpPr6wPQ8LxGnU+Vt+ksKa2mCoVMouCb+nSXGA5nNrPttfrA05aS0zK7D49HAKn6dZ1pUgdOeKQeJFAzAjEwS0SwDEMRlivAISRRAQSUQHEFmjM8GBd8r4ZqlXKtsxva+1wL6zRLxg5rMQvgZ7uMq3degXrMRw/jhoOTTYZ7bdLdf6SqfHmpivFqWyUmLnKd/YddYHouG4k1eupDORfw1U31Vjq7gSTFYNKpUU6dI06KVmq1WY+bEKbIoHUSm5Yd61U1rGlTVTYDRnN7AX6m3SaLiWNpjD0h8tMhr2W1Q2+Yk9ydoGIp8BxCWp+GGbFB74hmXzOTcEKdVCzK1uGAPUVmBNEGm73urn91ehuZtsbw9FdqiLUzLh2qp4tS9Vc2r3A0AAsPrOLDUmZ1oKiA1kpOhsuWkhsa9Rgf2gCAIFcaBp06b1EK0rItZAPMrdMpO67bd5qeDBGL0mUMHorToMWsDTIu1Nh37Sn4rXLHEob3zvSpC96SrksBbo3lB+s4cBxFKS4Y0VcuadmLm65QdbfxHv6QPSuXuYEZKaOHSpSZaav+yyjQXvre2n0l9xDFGnZxl8+ZTbQEqL2btczzThHMjk28XM+j4daii/rTv11k/GOZXZPBJZGCrVB+ZWrk+Uf3EDR4/mpa+FOmTxKbeEBcN4ouGSqO3YzynjPFqjBqVQKX/bqEfmKOiEzRcVxoOHpOrBLCo1SmfnNfsD7iYfi/FHqNcgBqhBbve1oHNia4Jyrsd7d4VGiFPfTfvAo0CBfr1kisAPvAHEVdAB0jYYG402kTVDpbUGddH16wOjMCNftGuLDraNWc9Nu0dctvX9YDUcW1Nrhj7dJpuG8wK4s+h/vMk5F7H7xXI1HSBv/AMWveKYX8VV/e/rFAvFkqiCqxyYBFo6CAokyiAQiLRiZFWrBRcwHq1gouTKXH8wC1k/rOTiHETUO/l9JWO4zC+/T/uBImNKksCQTcX7X7TowWKs9MDcXIO9z0E4qo6a/3+sYPYX7EEH1gbUcwVF/Ds9bNYPUyC2lQ6a27WEfh3MNU4oPUa/jupZCb0wNgLHRe8xl7WsRsb263k9JhbY3ta5Ol+kD0DgmDqVcdUu1wFalUptqlQXuKYJ3B/SPiMZSojFu6/8A6HZKIVmzeDTLbIR1sBMU/EmupBYNvcMRqBa57zop8QVSKjhnZFtYnQP0b1gdPEcTlr1KocsXcNlK5VzWy3Hci0fA17uVUE+CG81r3tqw/rKvE4gkoGuWW7DXdm1vOnA1mQM4uM1hbrcHzH6wJKIDto1mFSysxy6N5tDOrEcaUqVYlWC5Qy3e5Qm2vSZziNdmYi+hN7funvIKTMNmIA94FjieIPrZiTawPvvOelhuvX+xgUr6nfMbzsze5PUwBHX6de0jqD+sIgXt131kQP8AfX0gSJTAPtDuLi/0jnbbb7yEVNdIEni3JvFTBPT7bWk1HC73HqY717C1gOmkCO1hb/SYaHSD1houlx7a7+8CHwz2ik/iGPAvSYwjXkiiASCHeDeA1SAVSoACT0mb4lxBnJ3sNrTu43irLYdZQK50gFUYnsL7kRlRe23U9Y9xmH+iMg1P+2HeAzmw9/7SJhpJSNNbfQyBydAOsAh00+sN3C9SfTue8Q2t/wBQSw9z33+kB6dQbnvt/iSGsddzf+ggFLnXptDprprAXibWPqCd50UKjDr6gevec7uBqNbdBBBZvNr9PWAgnmNz6yZcPvtYxBQB6jb/ALk7KLQBFgNttIZAOoNv1gp6w8vToPveAI9fv+kEqL3H1h01/pCKC/trA5mO+pEnweHsbnU9O8hptmYXGknxRIsB7CAdTFm+n/UgLDr6/WGlIdRtvBft2OloCvbv+kdSe/tHLaWGoG/vEATtAh8Nu5+8Um80UDQrJVjxQBaRNFFAo+PStTYe0aKAhJOo/lEUUCF4NH9YooBftQl6e5iigE3zCSVNjFFAr0+aWVHb6RRQGG8lG0eKA69Y/QfSKKAabn6xv3o0UCLBb/aS1P8Ak+0aKB0UPkb6/wB5zCPFAddm9xCpfqYooBRRRQP/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57200"/>
            <a:ext cx="2819400" cy="195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912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Written in 1887</a:t>
            </a:r>
          </a:p>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Virtuoso piece for violin and Orchestra</a:t>
            </a:r>
          </a:p>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Spanish Themes</a:t>
            </a:r>
          </a:p>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Orchestration</a:t>
            </a:r>
          </a:p>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Five Movements</a:t>
            </a:r>
            <a:endParaRPr lang="en-US" sz="2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685800" y="609600"/>
            <a:ext cx="7756263" cy="1054250"/>
          </a:xfrm>
        </p:spPr>
        <p:txBody>
          <a:bodyPr/>
          <a:lstStyle/>
          <a:p>
            <a:r>
              <a:rPr lang="en-US" sz="5000" dirty="0" smtClean="0">
                <a:latin typeface="Times New Roman" panose="02020603050405020304" pitchFamily="18" charset="0"/>
                <a:cs typeface="Times New Roman" panose="02020603050405020304" pitchFamily="18" charset="0"/>
              </a:rPr>
              <a:t>Capriccio Espagnole, Op. 34</a:t>
            </a:r>
            <a:endParaRPr lang="en-US" sz="50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658955"/>
            <a:ext cx="2447925" cy="2437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374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Asturian folk music</a:t>
            </a:r>
          </a:p>
          <a:p>
            <a:pPr lvl="1">
              <a:buFont typeface="Wingdings" panose="05000000000000000000" pitchFamily="2" charset="2"/>
              <a:buChar char="v"/>
            </a:pPr>
            <a:r>
              <a:rPr lang="en-US" sz="2600" dirty="0" smtClean="0">
                <a:latin typeface="Times New Roman" panose="02020603050405020304" pitchFamily="18" charset="0"/>
                <a:cs typeface="Times New Roman" panose="02020603050405020304" pitchFamily="18" charset="0"/>
              </a:rPr>
              <a:t>Rising of the sun</a:t>
            </a:r>
          </a:p>
          <a:p>
            <a:pPr lvl="1">
              <a:buFont typeface="Wingdings" panose="05000000000000000000" pitchFamily="2" charset="2"/>
              <a:buChar char="v"/>
            </a:pPr>
            <a:r>
              <a:rPr lang="en-US" sz="2600" dirty="0" smtClean="0">
                <a:latin typeface="Times New Roman" panose="02020603050405020304" pitchFamily="18" charset="0"/>
                <a:cs typeface="Times New Roman" panose="02020603050405020304" pitchFamily="18" charset="0"/>
              </a:rPr>
              <a:t>Originated in Spain</a:t>
            </a:r>
          </a:p>
          <a:p>
            <a:pPr lvl="1">
              <a:buFont typeface="Wingdings" panose="05000000000000000000" pitchFamily="2" charset="2"/>
              <a:buChar char="v"/>
            </a:pPr>
            <a:r>
              <a:rPr lang="en-US" sz="2600" dirty="0" smtClean="0">
                <a:latin typeface="Times New Roman" panose="02020603050405020304" pitchFamily="18" charset="0"/>
                <a:cs typeface="Times New Roman" panose="02020603050405020304" pitchFamily="18" charset="0"/>
              </a:rPr>
              <a:t>Lively dance movement</a:t>
            </a:r>
            <a:endParaRPr lang="en-US" sz="26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Alborada</a:t>
            </a:r>
            <a:endParaRPr lang="en-US" dirty="0">
              <a:latin typeface="Times New Roman" panose="02020603050405020304" pitchFamily="18" charset="0"/>
              <a:cs typeface="Times New Roman" panose="02020603050405020304" pitchFamily="18"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418678"/>
            <a:ext cx="5238750"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489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Introduced by French Horns</a:t>
            </a:r>
          </a:p>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Melody moves to different sections</a:t>
            </a:r>
          </a:p>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Five variations on melody</a:t>
            </a:r>
            <a:endParaRPr lang="en-US" sz="2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Variations</a:t>
            </a:r>
            <a:endParaRPr lang="en-US"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410824"/>
            <a:ext cx="2381250" cy="2523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62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v"/>
            </a:pPr>
            <a:r>
              <a:rPr lang="en-US" dirty="0" smtClean="0"/>
              <a:t>Repeat of the Alborada</a:t>
            </a:r>
          </a:p>
          <a:p>
            <a:pPr>
              <a:buFont typeface="Wingdings" panose="05000000000000000000" pitchFamily="2" charset="2"/>
              <a:buChar char="v"/>
            </a:pPr>
            <a:r>
              <a:rPr lang="en-US" dirty="0" smtClean="0"/>
              <a:t>Key is changed</a:t>
            </a:r>
          </a:p>
          <a:p>
            <a:pPr>
              <a:buFont typeface="Wingdings" panose="05000000000000000000" pitchFamily="2" charset="2"/>
              <a:buChar char="v"/>
            </a:pPr>
            <a:r>
              <a:rPr lang="en-US" dirty="0" smtClean="0"/>
              <a:t>Violin plays clarinet solo</a:t>
            </a:r>
          </a:p>
          <a:p>
            <a:pPr>
              <a:buFont typeface="Wingdings" panose="05000000000000000000" pitchFamily="2" charset="2"/>
              <a:buChar char="v"/>
            </a:pPr>
            <a:r>
              <a:rPr lang="en-US" dirty="0" smtClean="0"/>
              <a:t>Violin cadenza </a:t>
            </a:r>
            <a:r>
              <a:rPr lang="en-US" dirty="0" smtClean="0"/>
              <a:t>played </a:t>
            </a:r>
            <a:r>
              <a:rPr lang="en-US" dirty="0" smtClean="0"/>
              <a:t>by clarinet</a:t>
            </a:r>
          </a:p>
          <a:p>
            <a:pPr>
              <a:buFont typeface="Wingdings" panose="05000000000000000000" pitchFamily="2" charset="2"/>
              <a:buChar char="v"/>
            </a:pPr>
            <a:endParaRPr lang="en-US" dirty="0"/>
          </a:p>
        </p:txBody>
      </p:sp>
      <p:sp>
        <p:nvSpPr>
          <p:cNvPr id="3" name="Title 2"/>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Alborada </a:t>
            </a:r>
            <a:endParaRPr lang="en-US"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733800"/>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3162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Gypsy scene and song</a:t>
            </a:r>
            <a:endParaRPr lang="en-US" sz="2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2600" dirty="0" smtClean="0">
                <a:latin typeface="Times New Roman" panose="02020603050405020304" pitchFamily="18" charset="0"/>
                <a:cs typeface="Times New Roman" panose="02020603050405020304" pitchFamily="18" charset="0"/>
              </a:rPr>
              <a:t>Brass fanfare and drum roll begins</a:t>
            </a:r>
          </a:p>
          <a:p>
            <a:pPr>
              <a:buFont typeface="Wingdings" panose="05000000000000000000" pitchFamily="2" charset="2"/>
              <a:buChar char="v"/>
            </a:pPr>
            <a:r>
              <a:rPr lang="en-US" sz="2600" dirty="0" smtClean="0">
                <a:latin typeface="Times New Roman" panose="02020603050405020304" pitchFamily="18" charset="0"/>
                <a:cs typeface="Times New Roman" panose="02020603050405020304" pitchFamily="18" charset="0"/>
              </a:rPr>
              <a:t>Various instruments have solos</a:t>
            </a:r>
            <a:endParaRPr lang="en-US" sz="2800"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Scena</a:t>
            </a:r>
            <a:r>
              <a:rPr lang="en-US" dirty="0" smtClean="0">
                <a:latin typeface="Times New Roman" panose="02020603050405020304" pitchFamily="18" charset="0"/>
                <a:cs typeface="Times New Roman" panose="02020603050405020304" pitchFamily="18" charset="0"/>
              </a:rPr>
              <a:t> e Canto Gitano</a:t>
            </a:r>
            <a:endParaRPr lang="en-US" dirty="0">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057" y="3895271"/>
            <a:ext cx="42672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841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v"/>
            </a:pPr>
            <a:r>
              <a:rPr lang="en-US" sz="2800" dirty="0" smtClean="0"/>
              <a:t>Final flourish features the Spanish Fandango</a:t>
            </a:r>
            <a:endParaRPr lang="en-US" sz="2800" dirty="0"/>
          </a:p>
          <a:p>
            <a:pPr>
              <a:buFont typeface="Wingdings" panose="05000000000000000000" pitchFamily="2" charset="2"/>
              <a:buChar char="v"/>
            </a:pPr>
            <a:r>
              <a:rPr lang="en-US" sz="2800" dirty="0" smtClean="0"/>
              <a:t>Tchaikovsky  letter</a:t>
            </a:r>
          </a:p>
          <a:p>
            <a:pPr lvl="1">
              <a:buFont typeface="Wingdings" panose="05000000000000000000" pitchFamily="2" charset="2"/>
              <a:buChar char="v"/>
            </a:pPr>
            <a:r>
              <a:rPr lang="en-US" sz="2600" dirty="0" smtClean="0"/>
              <a:t>Capriccio “colossal masterpiece”</a:t>
            </a:r>
            <a:endParaRPr lang="en-US" sz="2600" dirty="0"/>
          </a:p>
        </p:txBody>
      </p:sp>
      <p:sp>
        <p:nvSpPr>
          <p:cNvPr id="3" name="Title 2"/>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Fandango Asturiano</a:t>
            </a:r>
            <a:endParaRPr lang="en-US" dirty="0">
              <a:latin typeface="Times New Roman" panose="02020603050405020304" pitchFamily="18" charset="0"/>
              <a:cs typeface="Times New Roman" panose="02020603050405020304" pitchFamily="18" charset="0"/>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657600"/>
            <a:ext cx="2266949" cy="2787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555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pPr marR="0">
              <a:lnSpc>
                <a:spcPct val="115000"/>
              </a:lnSpc>
              <a:spcBef>
                <a:spcPts val="0"/>
              </a:spcBef>
              <a:spcAft>
                <a:spcPts val="1000"/>
              </a:spcAft>
              <a:buFont typeface="Wingdings" panose="05000000000000000000" pitchFamily="2" charset="2"/>
              <a:buChar char="v"/>
            </a:pPr>
            <a:r>
              <a:rPr lang="en-US" sz="6400" dirty="0">
                <a:latin typeface="Times New Roman" panose="02020603050405020304" pitchFamily="18" charset="0"/>
                <a:ea typeface="Calibri"/>
                <a:cs typeface="Times New Roman" panose="02020603050405020304" pitchFamily="18" charset="0"/>
              </a:rPr>
              <a:t>(2013, September 16). Retrieved from Nadezhda Rimsky-Korsakov: http://www.tchaikovsky-research.net/en/people/rimskaya-korsakova_nadezhda.html</a:t>
            </a:r>
          </a:p>
          <a:p>
            <a:pPr marR="0">
              <a:lnSpc>
                <a:spcPct val="115000"/>
              </a:lnSpc>
              <a:spcBef>
                <a:spcPts val="0"/>
              </a:spcBef>
              <a:spcAft>
                <a:spcPts val="1000"/>
              </a:spcAft>
              <a:buFont typeface="Wingdings" panose="05000000000000000000" pitchFamily="2" charset="2"/>
              <a:buChar char="v"/>
            </a:pPr>
            <a:r>
              <a:rPr lang="en-US" sz="6400" dirty="0" smtClean="0">
                <a:latin typeface="Times New Roman" panose="02020603050405020304" pitchFamily="18" charset="0"/>
                <a:ea typeface="Calibri"/>
                <a:cs typeface="Times New Roman" panose="02020603050405020304" pitchFamily="18" charset="0"/>
              </a:rPr>
              <a:t>(Retrieved </a:t>
            </a:r>
            <a:r>
              <a:rPr lang="en-US" sz="6400" dirty="0">
                <a:latin typeface="Times New Roman" panose="02020603050405020304" pitchFamily="18" charset="0"/>
                <a:ea typeface="Calibri"/>
                <a:cs typeface="Times New Roman" panose="02020603050405020304" pitchFamily="18" charset="0"/>
              </a:rPr>
              <a:t>2013, September 16). Retrieved from You Tube: http://www.youtube.com/watch?v=55Qx5liqqTQ</a:t>
            </a:r>
          </a:p>
          <a:p>
            <a:pPr marR="0">
              <a:lnSpc>
                <a:spcPct val="115000"/>
              </a:lnSpc>
              <a:spcBef>
                <a:spcPts val="0"/>
              </a:spcBef>
              <a:spcAft>
                <a:spcPts val="1000"/>
              </a:spcAft>
              <a:buFont typeface="Wingdings" panose="05000000000000000000" pitchFamily="2" charset="2"/>
              <a:buChar char="v"/>
            </a:pPr>
            <a:r>
              <a:rPr lang="en-US" sz="6400" i="1" dirty="0">
                <a:latin typeface="Times New Roman" panose="02020603050405020304" pitchFamily="18" charset="0"/>
                <a:ea typeface="Calibri"/>
                <a:cs typeface="Times New Roman" panose="02020603050405020304" pitchFamily="18" charset="0"/>
              </a:rPr>
              <a:t>Classical Archives</a:t>
            </a:r>
            <a:r>
              <a:rPr lang="en-US" sz="6400" dirty="0">
                <a:latin typeface="Times New Roman" panose="02020603050405020304" pitchFamily="18" charset="0"/>
                <a:ea typeface="Calibri"/>
                <a:cs typeface="Times New Roman" panose="02020603050405020304" pitchFamily="18" charset="0"/>
              </a:rPr>
              <a:t>. </a:t>
            </a:r>
            <a:r>
              <a:rPr lang="en-US" sz="6400" dirty="0" smtClean="0">
                <a:latin typeface="Times New Roman" panose="02020603050405020304" pitchFamily="18" charset="0"/>
                <a:ea typeface="Calibri"/>
                <a:cs typeface="Times New Roman" panose="02020603050405020304" pitchFamily="18" charset="0"/>
              </a:rPr>
              <a:t>(Retrieved </a:t>
            </a:r>
            <a:r>
              <a:rPr lang="en-US" sz="6400" dirty="0">
                <a:latin typeface="Times New Roman" panose="02020603050405020304" pitchFamily="18" charset="0"/>
                <a:ea typeface="Calibri"/>
                <a:cs typeface="Times New Roman" panose="02020603050405020304" pitchFamily="18" charset="0"/>
              </a:rPr>
              <a:t>2013, September 16). Retrieved from Classical Archives-The Ultimate Classical Music Destination: http://www.classicalarchives.com/composer/3231.html</a:t>
            </a:r>
          </a:p>
          <a:p>
            <a:pPr marR="0">
              <a:lnSpc>
                <a:spcPct val="115000"/>
              </a:lnSpc>
              <a:spcBef>
                <a:spcPts val="0"/>
              </a:spcBef>
              <a:spcAft>
                <a:spcPts val="1000"/>
              </a:spcAft>
              <a:buFont typeface="Wingdings" panose="05000000000000000000" pitchFamily="2" charset="2"/>
              <a:buChar char="v"/>
            </a:pPr>
            <a:r>
              <a:rPr lang="en-US" sz="6400" i="1" dirty="0">
                <a:latin typeface="Times New Roman" panose="02020603050405020304" pitchFamily="18" charset="0"/>
                <a:ea typeface="Calibri"/>
                <a:cs typeface="Times New Roman" panose="02020603050405020304" pitchFamily="18" charset="0"/>
              </a:rPr>
              <a:t>Classical Net.</a:t>
            </a:r>
            <a:r>
              <a:rPr lang="en-US" sz="6400" dirty="0">
                <a:latin typeface="Times New Roman" panose="02020603050405020304" pitchFamily="18" charset="0"/>
                <a:ea typeface="Calibri"/>
                <a:cs typeface="Times New Roman" panose="02020603050405020304" pitchFamily="18" charset="0"/>
              </a:rPr>
              <a:t> </a:t>
            </a:r>
            <a:r>
              <a:rPr lang="en-US" sz="6400" dirty="0" smtClean="0">
                <a:latin typeface="Times New Roman" panose="02020603050405020304" pitchFamily="18" charset="0"/>
                <a:ea typeface="Calibri"/>
                <a:cs typeface="Times New Roman" panose="02020603050405020304" pitchFamily="18" charset="0"/>
              </a:rPr>
              <a:t>(Retrieved </a:t>
            </a:r>
            <a:r>
              <a:rPr lang="en-US" sz="6400" dirty="0">
                <a:latin typeface="Times New Roman" panose="02020603050405020304" pitchFamily="18" charset="0"/>
                <a:ea typeface="Calibri"/>
                <a:cs typeface="Times New Roman" panose="02020603050405020304" pitchFamily="18" charset="0"/>
              </a:rPr>
              <a:t>2013, September 15). Retrieved from The Internet's Premier Classical Music Source: http://www.classical.net/music/comp.lst/rimsky-korsakov.php</a:t>
            </a:r>
          </a:p>
          <a:p>
            <a:pPr marR="0">
              <a:lnSpc>
                <a:spcPct val="115000"/>
              </a:lnSpc>
              <a:spcBef>
                <a:spcPts val="0"/>
              </a:spcBef>
              <a:spcAft>
                <a:spcPts val="1000"/>
              </a:spcAft>
              <a:buFont typeface="Wingdings" panose="05000000000000000000" pitchFamily="2" charset="2"/>
              <a:buChar char="v"/>
            </a:pPr>
            <a:r>
              <a:rPr lang="en-US" sz="6400" i="1" dirty="0" smtClean="0">
                <a:latin typeface="Times New Roman" panose="02020603050405020304" pitchFamily="18" charset="0"/>
                <a:ea typeface="Calibri"/>
                <a:cs typeface="Times New Roman" panose="02020603050405020304" pitchFamily="18" charset="0"/>
              </a:rPr>
              <a:t>Encyclopedia </a:t>
            </a:r>
            <a:r>
              <a:rPr lang="en-US" sz="6400" i="1" dirty="0">
                <a:latin typeface="Times New Roman" panose="02020603050405020304" pitchFamily="18" charset="0"/>
                <a:ea typeface="Calibri"/>
                <a:cs typeface="Times New Roman" panose="02020603050405020304" pitchFamily="18" charset="0"/>
              </a:rPr>
              <a:t>4u</a:t>
            </a:r>
            <a:r>
              <a:rPr lang="en-US" sz="6400" dirty="0">
                <a:latin typeface="Times New Roman" panose="02020603050405020304" pitchFamily="18" charset="0"/>
                <a:ea typeface="Calibri"/>
                <a:cs typeface="Times New Roman" panose="02020603050405020304" pitchFamily="18" charset="0"/>
              </a:rPr>
              <a:t>. </a:t>
            </a:r>
            <a:r>
              <a:rPr lang="en-US" sz="6400" dirty="0" smtClean="0">
                <a:latin typeface="Times New Roman" panose="02020603050405020304" pitchFamily="18" charset="0"/>
                <a:ea typeface="Calibri"/>
                <a:cs typeface="Times New Roman" panose="02020603050405020304" pitchFamily="18" charset="0"/>
              </a:rPr>
              <a:t>(Retrieved </a:t>
            </a:r>
            <a:r>
              <a:rPr lang="en-US" sz="6400" dirty="0">
                <a:latin typeface="Times New Roman" panose="02020603050405020304" pitchFamily="18" charset="0"/>
                <a:ea typeface="Calibri"/>
                <a:cs typeface="Times New Roman" panose="02020603050405020304" pitchFamily="18" charset="0"/>
              </a:rPr>
              <a:t>2013, September 25). Retrieved from http://www.encyclopedia4u.com/c/capriccio-espagnol.html</a:t>
            </a:r>
          </a:p>
          <a:p>
            <a:pPr marR="0">
              <a:lnSpc>
                <a:spcPct val="115000"/>
              </a:lnSpc>
              <a:spcBef>
                <a:spcPts val="0"/>
              </a:spcBef>
              <a:spcAft>
                <a:spcPts val="1000"/>
              </a:spcAft>
              <a:buFont typeface="Wingdings" panose="05000000000000000000" pitchFamily="2" charset="2"/>
              <a:buChar char="v"/>
            </a:pPr>
            <a:r>
              <a:rPr lang="en-US" sz="6400" i="1" dirty="0">
                <a:latin typeface="Times New Roman" panose="02020603050405020304" pitchFamily="18" charset="0"/>
                <a:ea typeface="Calibri"/>
                <a:cs typeface="Times New Roman" panose="02020603050405020304" pitchFamily="18" charset="0"/>
              </a:rPr>
              <a:t>The Kennedy Center</a:t>
            </a:r>
            <a:r>
              <a:rPr lang="en-US" sz="6400" dirty="0">
                <a:latin typeface="Times New Roman" panose="02020603050405020304" pitchFamily="18" charset="0"/>
                <a:ea typeface="Calibri"/>
                <a:cs typeface="Times New Roman" panose="02020603050405020304" pitchFamily="18" charset="0"/>
              </a:rPr>
              <a:t>. </a:t>
            </a:r>
            <a:r>
              <a:rPr lang="en-US" sz="6400" dirty="0" smtClean="0">
                <a:latin typeface="Times New Roman" panose="02020603050405020304" pitchFamily="18" charset="0"/>
                <a:ea typeface="Calibri"/>
                <a:cs typeface="Times New Roman" panose="02020603050405020304" pitchFamily="18" charset="0"/>
              </a:rPr>
              <a:t>(Retrieved </a:t>
            </a:r>
            <a:r>
              <a:rPr lang="en-US" sz="6400" dirty="0">
                <a:latin typeface="Times New Roman" panose="02020603050405020304" pitchFamily="18" charset="0"/>
                <a:ea typeface="Calibri"/>
                <a:cs typeface="Times New Roman" panose="02020603050405020304" pitchFamily="18" charset="0"/>
              </a:rPr>
              <a:t>2013, September 24). Retrieved from http://www.kennedy-center.org/calendar/?fuseaction=composition&amp;composition_id=2101</a:t>
            </a:r>
          </a:p>
          <a:p>
            <a:pPr marR="0">
              <a:lnSpc>
                <a:spcPct val="115000"/>
              </a:lnSpc>
              <a:spcBef>
                <a:spcPts val="0"/>
              </a:spcBef>
              <a:spcAft>
                <a:spcPts val="1000"/>
              </a:spcAft>
              <a:buFont typeface="Wingdings" panose="05000000000000000000" pitchFamily="2" charset="2"/>
              <a:buChar char="v"/>
            </a:pPr>
            <a:endParaRPr lang="en-US" sz="6400" dirty="0">
              <a:latin typeface="Times New Roman" panose="02020603050405020304" pitchFamily="18" charset="0"/>
              <a:ea typeface="Calibri"/>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Bibliography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6489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0"/>
            <a:ext cx="7315200" cy="3505200"/>
          </a:xfrm>
        </p:spPr>
        <p:txBody>
          <a:bodyPr>
            <a:normAutofit/>
          </a:bodyPr>
          <a:lstStyle/>
          <a:p>
            <a:pPr marL="285750" indent="-285750">
              <a:buFont typeface="Wingdings" panose="05000000000000000000" pitchFamily="2" charset="2"/>
              <a:buChar char="v"/>
            </a:pPr>
            <a:r>
              <a:rPr lang="en-US" sz="2400" b="0" dirty="0" smtClean="0">
                <a:latin typeface="Times New Roman" panose="02020603050405020304" pitchFamily="18" charset="0"/>
                <a:cs typeface="Times New Roman" panose="02020603050405020304" pitchFamily="18" charset="0"/>
              </a:rPr>
              <a:t>Romantic Classical Composer</a:t>
            </a:r>
          </a:p>
          <a:p>
            <a:pPr marL="285750" indent="-285750">
              <a:buFont typeface="Wingdings" panose="05000000000000000000" pitchFamily="2" charset="2"/>
              <a:buChar char="v"/>
            </a:pPr>
            <a:r>
              <a:rPr lang="en-US" sz="2400" b="0" dirty="0" smtClean="0">
                <a:latin typeface="Times New Roman" panose="02020603050405020304" pitchFamily="18" charset="0"/>
                <a:cs typeface="Times New Roman" panose="02020603050405020304" pitchFamily="18" charset="0"/>
              </a:rPr>
              <a:t>Born: March 18, 1844</a:t>
            </a:r>
          </a:p>
          <a:p>
            <a:pPr marL="285750" indent="-285750">
              <a:buFont typeface="Wingdings" panose="05000000000000000000" pitchFamily="2" charset="2"/>
              <a:buChar char="v"/>
            </a:pPr>
            <a:r>
              <a:rPr lang="en-US" sz="2400" b="0" dirty="0" smtClean="0">
                <a:latin typeface="Times New Roman" panose="02020603050405020304" pitchFamily="18" charset="0"/>
                <a:cs typeface="Times New Roman" panose="02020603050405020304" pitchFamily="18" charset="0"/>
              </a:rPr>
              <a:t>Tikhvin, Russia</a:t>
            </a:r>
          </a:p>
          <a:p>
            <a:pPr marL="285750" indent="-285750">
              <a:buFont typeface="Wingdings" panose="05000000000000000000" pitchFamily="2" charset="2"/>
              <a:buChar char="v"/>
            </a:pPr>
            <a:r>
              <a:rPr lang="en-US" sz="2400" b="0" dirty="0" smtClean="0">
                <a:latin typeface="Times New Roman" panose="02020603050405020304" pitchFamily="18" charset="0"/>
                <a:cs typeface="Times New Roman" panose="02020603050405020304" pitchFamily="18" charset="0"/>
              </a:rPr>
              <a:t>Upper Middle Class Family</a:t>
            </a:r>
            <a:endParaRPr lang="en-US" sz="2400" b="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2400" y="365760"/>
            <a:ext cx="8191500" cy="548640"/>
          </a:xfrm>
        </p:spPr>
        <p:txBody>
          <a:bodyPr>
            <a:normAutofit fontScale="90000"/>
          </a:bodyPr>
          <a:lstStyle/>
          <a:p>
            <a:r>
              <a:rPr lang="en-US" dirty="0" smtClean="0">
                <a:latin typeface="Times New Roman" panose="02020603050405020304" pitchFamily="18" charset="0"/>
                <a:cs typeface="Times New Roman" panose="02020603050405020304" pitchFamily="18" charset="0"/>
              </a:rPr>
              <a:t>Nikolai Rimsky-Korsakov</a:t>
            </a:r>
            <a:endParaRPr lang="en-US" dirty="0">
              <a:latin typeface="Times New Roman" panose="02020603050405020304" pitchFamily="18" charset="0"/>
              <a:cs typeface="Times New Roman" panose="02020603050405020304" pitchFamily="18"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1409" y="4107426"/>
            <a:ext cx="520029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99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2133600"/>
            <a:ext cx="7520940" cy="2546877"/>
          </a:xfrm>
        </p:spPr>
        <p:txBody>
          <a:bodyPr>
            <a:normAutofit/>
          </a:bodyPr>
          <a:lstStyle/>
          <a:p>
            <a:pPr>
              <a:buFont typeface="Wingdings" panose="05000000000000000000" pitchFamily="2" charset="2"/>
              <a:buChar char="v"/>
            </a:pPr>
            <a:r>
              <a:rPr lang="en-US" sz="2800" b="0" dirty="0" smtClean="0">
                <a:latin typeface="Times New Roman" panose="02020603050405020304" pitchFamily="18" charset="0"/>
                <a:cs typeface="Times New Roman" panose="02020603050405020304" pitchFamily="18" charset="0"/>
              </a:rPr>
              <a:t>Early aptitude for music</a:t>
            </a:r>
          </a:p>
          <a:p>
            <a:pPr>
              <a:buFont typeface="Wingdings" panose="05000000000000000000" pitchFamily="2" charset="2"/>
              <a:buChar char="v"/>
            </a:pPr>
            <a:r>
              <a:rPr lang="en-US" sz="2800" b="0" dirty="0" smtClean="0">
                <a:latin typeface="Times New Roman" panose="02020603050405020304" pitchFamily="18" charset="0"/>
                <a:cs typeface="Times New Roman" panose="02020603050405020304" pitchFamily="18" charset="0"/>
              </a:rPr>
              <a:t>Loved books </a:t>
            </a:r>
          </a:p>
          <a:p>
            <a:pPr>
              <a:buFont typeface="Wingdings" panose="05000000000000000000" pitchFamily="2" charset="2"/>
              <a:buChar char="v"/>
            </a:pPr>
            <a:r>
              <a:rPr lang="en-US" sz="2800" b="0" dirty="0" smtClean="0">
                <a:latin typeface="Times New Roman" panose="02020603050405020304" pitchFamily="18" charset="0"/>
                <a:cs typeface="Times New Roman" panose="02020603050405020304" pitchFamily="18" charset="0"/>
              </a:rPr>
              <a:t>Enrolled at College of Navel Cadets</a:t>
            </a:r>
          </a:p>
          <a:p>
            <a:pPr>
              <a:buFont typeface="Wingdings" panose="05000000000000000000" pitchFamily="2" charset="2"/>
              <a:buChar char="v"/>
            </a:pPr>
            <a:r>
              <a:rPr lang="en-US" sz="2800" b="0" dirty="0" smtClean="0">
                <a:latin typeface="Times New Roman" panose="02020603050405020304" pitchFamily="18" charset="0"/>
                <a:cs typeface="Times New Roman" panose="02020603050405020304" pitchFamily="18" charset="0"/>
              </a:rPr>
              <a:t>Enrolled at age of 12 years</a:t>
            </a:r>
          </a:p>
          <a:p>
            <a:pPr>
              <a:buFont typeface="Wingdings" panose="05000000000000000000" pitchFamily="2" charset="2"/>
              <a:buChar char="v"/>
            </a:pPr>
            <a:endParaRPr lang="en-US" sz="2800" b="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2800" b="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Early Life</a:t>
            </a:r>
            <a:endParaRPr lang="en-US" dirty="0">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276600"/>
            <a:ext cx="2181225"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1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1)">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Early Music Career</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normAutofit/>
          </a:bodyPr>
          <a:lstStyle/>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Association with “The Five”</a:t>
            </a:r>
          </a:p>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Professor of Composition and Instrumentation &amp; Leader of the Conservtoire Orchestra</a:t>
            </a:r>
          </a:p>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Inspector of Navel Bands</a:t>
            </a:r>
            <a:endParaRPr lang="en-US" sz="2800" dirty="0">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343400"/>
            <a:ext cx="6705600" cy="1735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402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Married Nadezhda Purgold</a:t>
            </a:r>
          </a:p>
          <a:p>
            <a:pPr lvl="1">
              <a:buFont typeface="Wingdings" panose="05000000000000000000" pitchFamily="2" charset="2"/>
              <a:buChar char="v"/>
            </a:pPr>
            <a:r>
              <a:rPr lang="en-US" sz="2600" dirty="0" smtClean="0">
                <a:latin typeface="Times New Roman" panose="02020603050405020304" pitchFamily="18" charset="0"/>
                <a:cs typeface="Times New Roman" panose="02020603050405020304" pitchFamily="18" charset="0"/>
              </a:rPr>
              <a:t>Studied composition under Nikolai</a:t>
            </a:r>
            <a:endParaRPr lang="en-US" sz="26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r>
              <a:rPr lang="en-US" sz="2600" dirty="0" smtClean="0">
                <a:latin typeface="Times New Roman" panose="02020603050405020304" pitchFamily="18" charset="0"/>
                <a:cs typeface="Times New Roman" panose="02020603050405020304" pitchFamily="18" charset="0"/>
              </a:rPr>
              <a:t>Three children</a:t>
            </a:r>
          </a:p>
          <a:p>
            <a:pPr lvl="2">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Andrey-Becomes Russian Musicologist</a:t>
            </a:r>
          </a:p>
          <a:p>
            <a:pPr lvl="1">
              <a:buFont typeface="Wingdings" panose="05000000000000000000" pitchFamily="2" charset="2"/>
              <a:buChar char="v"/>
            </a:pPr>
            <a:endParaRPr lang="en-US" sz="2600"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Family</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33400"/>
            <a:ext cx="238125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6822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v"/>
            </a:pPr>
            <a:r>
              <a:rPr lang="en-US" dirty="0" smtClean="0"/>
              <a:t>Retired from world of music</a:t>
            </a:r>
          </a:p>
          <a:p>
            <a:pPr>
              <a:buFont typeface="Wingdings" panose="05000000000000000000" pitchFamily="2" charset="2"/>
              <a:buChar char="v"/>
            </a:pPr>
            <a:r>
              <a:rPr lang="en-US" dirty="0" smtClean="0"/>
              <a:t>Suffered nervous breakdown</a:t>
            </a:r>
          </a:p>
          <a:p>
            <a:pPr lvl="1">
              <a:buFont typeface="Wingdings" panose="05000000000000000000" pitchFamily="2" charset="2"/>
              <a:buChar char="v"/>
            </a:pPr>
            <a:r>
              <a:rPr lang="en-US" dirty="0" smtClean="0"/>
              <a:t>Death of mother, child, and illness in family</a:t>
            </a:r>
            <a:endParaRPr lang="en-US" dirty="0"/>
          </a:p>
        </p:txBody>
      </p:sp>
      <p:sp>
        <p:nvSpPr>
          <p:cNvPr id="3" name="Title 2"/>
          <p:cNvSpPr>
            <a:spLocks noGrp="1"/>
          </p:cNvSpPr>
          <p:nvPr>
            <p:ph type="title"/>
          </p:nvPr>
        </p:nvSpPr>
        <p:spPr/>
        <p:txBody>
          <a:bodyPr/>
          <a:lstStyle/>
          <a:p>
            <a:r>
              <a:rPr lang="en-US" dirty="0" smtClean="0"/>
              <a:t>Illness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657600"/>
            <a:ext cx="2762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725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Cappriccio Espangnole</a:t>
            </a:r>
          </a:p>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The Tsar’s Bride</a:t>
            </a:r>
          </a:p>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Mozart and Salieri</a:t>
            </a:r>
          </a:p>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The Tale of Tsar Sultan</a:t>
            </a:r>
          </a:p>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Pan Voyevoda, Kastchei,</a:t>
            </a:r>
          </a:p>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The Immortal, Vera Sheloga</a:t>
            </a:r>
          </a:p>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The Legend of the Invisible City of Kitezh</a:t>
            </a:r>
          </a:p>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Golden Cockerel</a:t>
            </a:r>
            <a:endParaRPr lang="en-US" sz="2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Music </a:t>
            </a:r>
            <a:endParaRPr lang="en-US" dirty="0">
              <a:latin typeface="Times New Roman" panose="02020603050405020304" pitchFamily="18" charset="0"/>
              <a:cs typeface="Times New Roman" panose="02020603050405020304"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0"/>
            <a:ext cx="3267075"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6843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Golden Cockerel</a:t>
            </a:r>
          </a:p>
          <a:p>
            <a:pPr lvl="1">
              <a:buFont typeface="Wingdings" panose="05000000000000000000" pitchFamily="2" charset="2"/>
              <a:buChar char="v"/>
            </a:pPr>
            <a:r>
              <a:rPr lang="en-US" sz="2600" dirty="0" smtClean="0">
                <a:latin typeface="Times New Roman" panose="02020603050405020304" pitchFamily="18" charset="0"/>
                <a:cs typeface="Times New Roman" panose="02020603050405020304" pitchFamily="18" charset="0"/>
              </a:rPr>
              <a:t>Based on political works of Alexander Pushkin</a:t>
            </a:r>
          </a:p>
          <a:p>
            <a:pPr lvl="1">
              <a:buFont typeface="Wingdings" panose="05000000000000000000" pitchFamily="2" charset="2"/>
              <a:buChar char="v"/>
            </a:pPr>
            <a:r>
              <a:rPr lang="en-US" sz="2600" dirty="0" smtClean="0">
                <a:latin typeface="Times New Roman" panose="02020603050405020304" pitchFamily="18" charset="0"/>
                <a:cs typeface="Times New Roman" panose="02020603050405020304" pitchFamily="18" charset="0"/>
              </a:rPr>
              <a:t>Aroused government suspicions</a:t>
            </a:r>
          </a:p>
          <a:p>
            <a:pPr lvl="1">
              <a:buFont typeface="Wingdings" panose="05000000000000000000" pitchFamily="2" charset="2"/>
              <a:buChar char="v"/>
            </a:pPr>
            <a:r>
              <a:rPr lang="en-US" sz="2600" dirty="0" smtClean="0">
                <a:latin typeface="Times New Roman" panose="02020603050405020304" pitchFamily="18" charset="0"/>
                <a:cs typeface="Times New Roman" panose="02020603050405020304" pitchFamily="18" charset="0"/>
              </a:rPr>
              <a:t>Produced after his death</a:t>
            </a:r>
          </a:p>
          <a:p>
            <a:pPr>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Died June 21, 1908</a:t>
            </a:r>
            <a:endParaRPr lang="en-US" sz="2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Final Years</a:t>
            </a:r>
            <a:endParaRPr lang="en-US"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436374"/>
            <a:ext cx="2286000" cy="3051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240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Composition History</a:t>
            </a:r>
            <a:br>
              <a:rPr lang="en-US" dirty="0" smtClean="0"/>
            </a:br>
            <a:r>
              <a:rPr lang="en-US" dirty="0" smtClean="0"/>
              <a:t>&amp; Listening Guide</a:t>
            </a:r>
            <a:endParaRPr lang="en-US" dirty="0"/>
          </a:p>
        </p:txBody>
      </p:sp>
      <p:sp>
        <p:nvSpPr>
          <p:cNvPr id="5" name="Subtitle 4"/>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48" y="3657600"/>
            <a:ext cx="4574006" cy="273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89321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326</TotalTime>
  <Words>1672</Words>
  <Application>Microsoft Office PowerPoint</Application>
  <PresentationFormat>On-screen Show (4:3)</PresentationFormat>
  <Paragraphs>214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Hardcover</vt:lpstr>
      <vt:lpstr>Nikolai Rimsky-Korsakov</vt:lpstr>
      <vt:lpstr>Nikolai Rimsky-Korsakov</vt:lpstr>
      <vt:lpstr>Early Life</vt:lpstr>
      <vt:lpstr>Early Music Career</vt:lpstr>
      <vt:lpstr>Family</vt:lpstr>
      <vt:lpstr>Illness</vt:lpstr>
      <vt:lpstr>Music </vt:lpstr>
      <vt:lpstr>Final Years</vt:lpstr>
      <vt:lpstr>Composition History &amp; Listening Guide</vt:lpstr>
      <vt:lpstr>Capriccio Espagnole, Op. 34</vt:lpstr>
      <vt:lpstr>Alborada</vt:lpstr>
      <vt:lpstr>Variations</vt:lpstr>
      <vt:lpstr>Alborada </vt:lpstr>
      <vt:lpstr>Scena e Canto Gitano</vt:lpstr>
      <vt:lpstr>Fandango Asturiano</vt:lpstr>
      <vt:lpstr>Bibliography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Nikolai Rimsky-Korsakov</dc:title>
  <dc:creator>Fetzer</dc:creator>
  <cp:lastModifiedBy>Fetzer</cp:lastModifiedBy>
  <cp:revision>27</cp:revision>
  <dcterms:created xsi:type="dcterms:W3CDTF">2013-11-13T04:54:45Z</dcterms:created>
  <dcterms:modified xsi:type="dcterms:W3CDTF">2013-11-19T01:19:00Z</dcterms:modified>
</cp:coreProperties>
</file>