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wmv" ContentType="video/x-ms-wmv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0" r:id="rId4"/>
    <p:sldId id="266" r:id="rId5"/>
    <p:sldId id="261" r:id="rId6"/>
    <p:sldId id="265" r:id="rId7"/>
    <p:sldId id="267" r:id="rId8"/>
    <p:sldId id="268" r:id="rId9"/>
    <p:sldId id="270" r:id="rId10"/>
    <p:sldId id="274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4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152400" y="6339840"/>
            <a:ext cx="8808720" cy="365760"/>
            <a:chOff x="152400" y="6339840"/>
            <a:chExt cx="8808720" cy="365760"/>
          </a:xfrm>
        </p:grpSpPr>
        <p:sp>
          <p:nvSpPr>
            <p:cNvPr id="63" name="Rounded Rectangle 62"/>
            <p:cNvSpPr/>
            <p:nvPr userDrawn="1"/>
          </p:nvSpPr>
          <p:spPr>
            <a:xfrm>
              <a:off x="152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ounded Rectangle 63"/>
            <p:cNvSpPr/>
            <p:nvPr userDrawn="1"/>
          </p:nvSpPr>
          <p:spPr>
            <a:xfrm>
              <a:off x="508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ounded Rectangle 64"/>
            <p:cNvSpPr/>
            <p:nvPr userDrawn="1"/>
          </p:nvSpPr>
          <p:spPr>
            <a:xfrm>
              <a:off x="863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ounded Rectangle 65"/>
            <p:cNvSpPr/>
            <p:nvPr userDrawn="1"/>
          </p:nvSpPr>
          <p:spPr>
            <a:xfrm>
              <a:off x="1219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ounded Rectangle 66"/>
            <p:cNvSpPr/>
            <p:nvPr userDrawn="1"/>
          </p:nvSpPr>
          <p:spPr>
            <a:xfrm>
              <a:off x="1574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ounded Rectangle 67"/>
            <p:cNvSpPr/>
            <p:nvPr userDrawn="1"/>
          </p:nvSpPr>
          <p:spPr>
            <a:xfrm>
              <a:off x="1930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 userDrawn="1"/>
          </p:nvSpPr>
          <p:spPr>
            <a:xfrm>
              <a:off x="2286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 userDrawn="1"/>
          </p:nvSpPr>
          <p:spPr>
            <a:xfrm>
              <a:off x="2641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ounded Rectangle 70"/>
            <p:cNvSpPr/>
            <p:nvPr userDrawn="1"/>
          </p:nvSpPr>
          <p:spPr>
            <a:xfrm>
              <a:off x="2997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ounded Rectangle 71"/>
            <p:cNvSpPr/>
            <p:nvPr userDrawn="1"/>
          </p:nvSpPr>
          <p:spPr>
            <a:xfrm>
              <a:off x="3352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ounded Rectangle 72"/>
            <p:cNvSpPr/>
            <p:nvPr userDrawn="1"/>
          </p:nvSpPr>
          <p:spPr>
            <a:xfrm>
              <a:off x="3708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ounded Rectangle 73"/>
            <p:cNvSpPr/>
            <p:nvPr userDrawn="1"/>
          </p:nvSpPr>
          <p:spPr>
            <a:xfrm>
              <a:off x="4064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ounded Rectangle 74"/>
            <p:cNvSpPr/>
            <p:nvPr userDrawn="1"/>
          </p:nvSpPr>
          <p:spPr>
            <a:xfrm>
              <a:off x="4419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ounded Rectangle 75"/>
            <p:cNvSpPr/>
            <p:nvPr userDrawn="1"/>
          </p:nvSpPr>
          <p:spPr>
            <a:xfrm>
              <a:off x="4775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/>
            <p:cNvSpPr/>
            <p:nvPr userDrawn="1"/>
          </p:nvSpPr>
          <p:spPr>
            <a:xfrm>
              <a:off x="5130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ounded Rectangle 77"/>
            <p:cNvSpPr/>
            <p:nvPr userDrawn="1"/>
          </p:nvSpPr>
          <p:spPr>
            <a:xfrm>
              <a:off x="5486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ounded Rectangle 78"/>
            <p:cNvSpPr/>
            <p:nvPr userDrawn="1"/>
          </p:nvSpPr>
          <p:spPr>
            <a:xfrm>
              <a:off x="5842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/>
            <p:cNvSpPr/>
            <p:nvPr userDrawn="1"/>
          </p:nvSpPr>
          <p:spPr>
            <a:xfrm>
              <a:off x="6197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ounded Rectangle 80"/>
            <p:cNvSpPr/>
            <p:nvPr userDrawn="1"/>
          </p:nvSpPr>
          <p:spPr>
            <a:xfrm>
              <a:off x="6553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ounded Rectangle 81"/>
            <p:cNvSpPr/>
            <p:nvPr userDrawn="1"/>
          </p:nvSpPr>
          <p:spPr>
            <a:xfrm>
              <a:off x="6908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le 82"/>
            <p:cNvSpPr/>
            <p:nvPr userDrawn="1"/>
          </p:nvSpPr>
          <p:spPr>
            <a:xfrm>
              <a:off x="72644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ounded Rectangle 83"/>
            <p:cNvSpPr/>
            <p:nvPr userDrawn="1"/>
          </p:nvSpPr>
          <p:spPr>
            <a:xfrm>
              <a:off x="76200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ounded Rectangle 84"/>
            <p:cNvSpPr/>
            <p:nvPr userDrawn="1"/>
          </p:nvSpPr>
          <p:spPr>
            <a:xfrm>
              <a:off x="79756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ounded Rectangle 85"/>
            <p:cNvSpPr/>
            <p:nvPr userDrawn="1"/>
          </p:nvSpPr>
          <p:spPr>
            <a:xfrm>
              <a:off x="83312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ounded Rectangle 86"/>
            <p:cNvSpPr/>
            <p:nvPr userDrawn="1"/>
          </p:nvSpPr>
          <p:spPr>
            <a:xfrm>
              <a:off x="8686800" y="633984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12151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1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1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 userDrawn="1"/>
        </p:nvGrpSpPr>
        <p:grpSpPr>
          <a:xfrm>
            <a:off x="152400" y="6339840"/>
            <a:ext cx="8808720" cy="365760"/>
            <a:chOff x="152400" y="152400"/>
            <a:chExt cx="8808720" cy="365760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4427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6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9" name="Rounded Rectangle 8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 userDrawn="1"/>
        </p:nvGrpSpPr>
        <p:grpSpPr>
          <a:xfrm>
            <a:off x="152400" y="6324600"/>
            <a:ext cx="8808720" cy="365760"/>
            <a:chOff x="152400" y="152400"/>
            <a:chExt cx="8808720" cy="365760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ed Rectangle 35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1201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52400" y="152400"/>
            <a:ext cx="8808720" cy="365760"/>
            <a:chOff x="152400" y="152400"/>
            <a:chExt cx="8808720" cy="365760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 userDrawn="1"/>
        </p:nvGrpSpPr>
        <p:grpSpPr>
          <a:xfrm>
            <a:off x="152400" y="6339840"/>
            <a:ext cx="8808720" cy="365760"/>
            <a:chOff x="152400" y="152400"/>
            <a:chExt cx="8808720" cy="365760"/>
          </a:xfrm>
        </p:grpSpPr>
        <p:sp>
          <p:nvSpPr>
            <p:cNvPr id="37" name="Rounded Rectangle 36"/>
            <p:cNvSpPr/>
            <p:nvPr userDrawn="1"/>
          </p:nvSpPr>
          <p:spPr>
            <a:xfrm>
              <a:off x="152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/>
            <p:cNvSpPr/>
            <p:nvPr userDrawn="1"/>
          </p:nvSpPr>
          <p:spPr>
            <a:xfrm>
              <a:off x="508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/>
            <p:cNvSpPr/>
            <p:nvPr userDrawn="1"/>
          </p:nvSpPr>
          <p:spPr>
            <a:xfrm>
              <a:off x="863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 userDrawn="1"/>
          </p:nvSpPr>
          <p:spPr>
            <a:xfrm>
              <a:off x="1219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 userDrawn="1"/>
          </p:nvSpPr>
          <p:spPr>
            <a:xfrm>
              <a:off x="1574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ounded Rectangle 41"/>
            <p:cNvSpPr/>
            <p:nvPr userDrawn="1"/>
          </p:nvSpPr>
          <p:spPr>
            <a:xfrm>
              <a:off x="1930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 userDrawn="1"/>
          </p:nvSpPr>
          <p:spPr>
            <a:xfrm>
              <a:off x="2286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 userDrawn="1"/>
          </p:nvSpPr>
          <p:spPr>
            <a:xfrm>
              <a:off x="2641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 userDrawn="1"/>
          </p:nvSpPr>
          <p:spPr>
            <a:xfrm>
              <a:off x="2997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 userDrawn="1"/>
          </p:nvSpPr>
          <p:spPr>
            <a:xfrm>
              <a:off x="3352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 userDrawn="1"/>
          </p:nvSpPr>
          <p:spPr>
            <a:xfrm>
              <a:off x="3708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ounded Rectangle 47"/>
            <p:cNvSpPr/>
            <p:nvPr userDrawn="1"/>
          </p:nvSpPr>
          <p:spPr>
            <a:xfrm>
              <a:off x="4064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ounded Rectangle 48"/>
            <p:cNvSpPr/>
            <p:nvPr userDrawn="1"/>
          </p:nvSpPr>
          <p:spPr>
            <a:xfrm>
              <a:off x="4419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ounded Rectangle 49"/>
            <p:cNvSpPr/>
            <p:nvPr userDrawn="1"/>
          </p:nvSpPr>
          <p:spPr>
            <a:xfrm>
              <a:off x="4775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 userDrawn="1"/>
          </p:nvSpPr>
          <p:spPr>
            <a:xfrm>
              <a:off x="5130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 userDrawn="1"/>
          </p:nvSpPr>
          <p:spPr>
            <a:xfrm>
              <a:off x="5486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 userDrawn="1"/>
          </p:nvSpPr>
          <p:spPr>
            <a:xfrm>
              <a:off x="5842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 userDrawn="1"/>
          </p:nvSpPr>
          <p:spPr>
            <a:xfrm>
              <a:off x="6197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ounded Rectangle 54"/>
            <p:cNvSpPr/>
            <p:nvPr userDrawn="1"/>
          </p:nvSpPr>
          <p:spPr>
            <a:xfrm>
              <a:off x="6553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ounded Rectangle 55"/>
            <p:cNvSpPr/>
            <p:nvPr userDrawn="1"/>
          </p:nvSpPr>
          <p:spPr>
            <a:xfrm>
              <a:off x="6908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ounded Rectangle 56"/>
            <p:cNvSpPr/>
            <p:nvPr userDrawn="1"/>
          </p:nvSpPr>
          <p:spPr>
            <a:xfrm>
              <a:off x="72644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ounded Rectangle 57"/>
            <p:cNvSpPr/>
            <p:nvPr userDrawn="1"/>
          </p:nvSpPr>
          <p:spPr>
            <a:xfrm>
              <a:off x="76200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 userDrawn="1"/>
          </p:nvSpPr>
          <p:spPr>
            <a:xfrm>
              <a:off x="79756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ounded Rectangle 59"/>
            <p:cNvSpPr/>
            <p:nvPr userDrawn="1"/>
          </p:nvSpPr>
          <p:spPr>
            <a:xfrm>
              <a:off x="83312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ounded Rectangle 60"/>
            <p:cNvSpPr/>
            <p:nvPr userDrawn="1"/>
          </p:nvSpPr>
          <p:spPr>
            <a:xfrm>
              <a:off x="8686800" y="152400"/>
              <a:ext cx="274320" cy="36576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51282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4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2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2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10975-56D4-4EAA-B7C7-FBBC35AE7825}" type="datetimeFigureOut">
              <a:rPr lang="en-US" smtClean="0"/>
              <a:t>4/5/2012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5DF64-F1F4-4D0C-9EAE-544371A4F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8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media" Target="../media/media3.wmv"/><Relationship Id="rId1" Type="http://schemas.openxmlformats.org/officeDocument/2006/relationships/video" Target="NULL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NdL5uHANxcjLDlQGo9RacXCsrGj/JyPnaogQWdnkasE=-~L6rmJj6jBjnelO3gqKYqm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48mlkCny1XMAXBFJy0aVxP+9z/i/A+mkvkXrp/i3Jbs=-~cowW49V45fmFwCm4aXPvjQ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m8ZAfyajQLsiKlhV0AIuxdwTEp2rOzm9UgdvUtPgUAU=-~OLDkiVx9Jf/AuE/hQaPjIA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NhRfi2kDlMY+MGf7JvEscPwXNbJiRqaU2HyNhnmWxyQ=-~XdAZXDcYHa8cbzVK4aPiYQ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HO6ASRgrU1Nmd7Hx5A/+bO5mYRn/inmXHamrtWT4f+0=-~ST2Wxd0x9vLoKTJOZbm3rA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8xnuNvtxm04EhvuMI6HKdeWH5XuFkw7lYi7OzkfQP0E=-~C6rS/OXoWhKrQ1Ycs+mN4w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ZJHi9sZxzAmpIljmcSiS9x57Ioug8cO/wqw4zyvRuWk=-~gED/2VE5nnDXe4ss7QKjJQ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spMHrArHTOg7V5z+zgIyv0FepiO4QmGRbN7sWpnL87g=-~262PjpbZ+ysH83tnbRmseA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7GDSo5WxOTFpDwHO4kuWekYYZotXJ/29P9sfTUZRh2g=-~MH3cZWWl/j1+BElOXvEA0g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3</a:t>
            </a:r>
          </a:p>
        </p:txBody>
      </p:sp>
      <p:pic>
        <p:nvPicPr>
          <p:cNvPr id="2" name="p04_beeps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lasticWrap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56901" y="9837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83814"/>
      </p:ext>
    </p:extLst>
  </p:cSld>
  <p:clrMapOvr>
    <a:masterClrMapping/>
  </p:clrMapOvr>
  <p:transition spd="slow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48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bXXLSVNMf9c3GisqUZWspc6JGirE8YS1dNSKyJJXH8M=-~LJDl/cJLtBIHK/ipC9cZ8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JsujkseAf7EDtlEdfGNzq8hDKyS75JcraEs6bJJQs/w=-~3mOnyeR4TQ7ZTUJwolMSnA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eE/oRQzd665QKErdYPvVl4TMY+XCqZW+kT36tRHEge8=-~8VuzAfzuyDcIv5XZOTnIhA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8t0g++FxQejaA2QQVq8BsQ98YLPospnVHCVTyYStQiI=-~anTLuKr+LtwmOdKWInVAVA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y2Y6HNZJ8biw/S6WEn/6hqcWfQaUGE2G5yCY9vsbksU=-~KLAEJJMH8CO2bmt8L1F5qA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nlMD30vwS4LWe89m4BUAkJWTeelRs+FxOVuxLYLXyiE=-~MDklWl3wUPpc/HqnbwzzZg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64wqw/LrOu1ZXvyDBzBirYEKho9LfBYoRJ/A/hFnMDc=-~sRqhZSV7huEIQAu8t1hMkg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kCWfVgeQr89cJn8+2F2hinRsuBO+kN5G/ZALc2HQZ2Q=-~ZdAICPnhkWIgm1cHISm0dQ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A2elXILFsDeiAn4hZB6OT/ZzOcHj1RJOPmALrPToJTg=-~Hy0/Keu+4mRwHaQWWoUOHA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9672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F+liPIwJ9DEmGAlG8yAK2r9Z4JqIY+SynjpJPFId+c=-~d6MrzyJ6vi6X/0no17MDr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lc3I+91vujdCiheIDNONfh2FzamUjpPt04BADhjSvj8=-~RVXcFx+o9hAMKXZWncVTkg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Oao9EjsRvWodqtw8PfmF8hSd2q4gsen9aQQOcw2YlH8=-~4tKrMaXN7CJmXS7DBVr7bQ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 descr="DyzVMP/zA6toE7+ugM7HL0S/dey4MPyUDmM6q/y+Wlk=-~l9/LPe18cRIZG0S2090nnQ=="/>
          <p:cNvGrpSpPr/>
          <p:nvPr/>
        </p:nvGrpSpPr>
        <p:grpSpPr>
          <a:xfrm>
            <a:off x="2638044" y="1495044"/>
            <a:ext cx="3867912" cy="3867912"/>
            <a:chOff x="2638044" y="1495044"/>
            <a:chExt cx="3867912" cy="3867912"/>
          </a:xfrm>
        </p:grpSpPr>
        <p:sp>
          <p:nvSpPr>
            <p:cNvPr id="4" name="Oval 3" descr="MDx2fD7SYWrJU+LE3EbXLg450hfkCk0XYuvXIBnxNa8=-~jl6sBry2AVMYkuNNynsiGA=="/>
            <p:cNvSpPr/>
            <p:nvPr/>
          </p:nvSpPr>
          <p:spPr>
            <a:xfrm>
              <a:off x="2638044" y="1495044"/>
              <a:ext cx="3867912" cy="3867912"/>
            </a:xfrm>
            <a:prstGeom prst="ellipse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 descr="YGdLhdzYjuyvbLuEJJvqm3ml0p9zVsJC+BanPF+tt6w=-~ECOtD2d7nunHdB4Jzj+c7Q=="/>
            <p:cNvCxnSpPr>
              <a:stCxn id="4" idx="0"/>
            </p:cNvCxnSpPr>
            <p:nvPr/>
          </p:nvCxnSpPr>
          <p:spPr>
            <a:xfrm rot="16200000" flipH="1">
              <a:off x="3605022" y="2462022"/>
              <a:ext cx="193395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 descr="C2AjaMyZQvlw1vbxkRCsfIdhTFCA5PM7lWkL8lW+wuU=-~qxiAK1eTZTwsz4NnDae/ng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RJ1R4Hs4GTg/jVOZX6yT5dr/DchtjFVsrZuc4iIY2HQ=-~sGMqqXx3gv4UGsKY4GMm3g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VMQYvU9oMgptAQDaGxcDi42jlsFX3tuJibA2jVwANOI=-~Am1O8IOTyH0zaC9a7C8S0g=="/>
          <p:cNvSpPr txBox="1"/>
          <p:nvPr/>
        </p:nvSpPr>
        <p:spPr>
          <a:xfrm>
            <a:off x="4038600" y="2228672"/>
            <a:ext cx="1104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 smtClean="0"/>
              <a:t>1</a:t>
            </a:r>
            <a:endParaRPr lang="en-US" sz="15000" b="1" dirty="0"/>
          </a:p>
        </p:txBody>
      </p:sp>
      <p:pic>
        <p:nvPicPr>
          <p:cNvPr id="10" name="p04_action.mp3" descr="7Q4KTw0nJsgPalZllLMpuX4cCGL7jL0Bq1k6lyYK2AQ=-~eO+K6QeTr8PaZdiE33b4Uw==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200" y="5257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8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 xmlns:p14="http://schemas.microsoft.com/office/powerpoint/2007/7/12/main">
      <p:transition xmlns:p14="http://schemas.microsoft.com/office/powerpoint/2007/7/12/main"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kb8fHChDLjieTAV9JqWkryzeiMKoobs5iOOU4sOsGls=-~lGmEUS3FVXeg/Tsq+YVDc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 descr="ugdCUUHlb8ONZsPX2ADKs1Xs2esNpwh2XsrBZpxbaVs=-~IMwLuzU++syO0HOoSSzNaA=="/>
          <p:cNvSpPr txBox="1"/>
          <p:nvPr/>
        </p:nvSpPr>
        <p:spPr>
          <a:xfrm>
            <a:off x="0" y="1219200"/>
            <a:ext cx="7391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latin typeface="Brush Script MT" pitchFamily="66" charset="0"/>
              </a:rPr>
              <a:t>E-Productions presents</a:t>
            </a:r>
            <a:endParaRPr lang="en-US" sz="7000" dirty="0">
              <a:latin typeface="Brush Script MT" pitchFamily="66" charset="0"/>
            </a:endParaRPr>
          </a:p>
        </p:txBody>
      </p:sp>
      <p:sp>
        <p:nvSpPr>
          <p:cNvPr id="3" name="TextBox 2" descr="vEDF2fTV1DdfQ5hZ5J4VO9eg6sNVKk25A7ivusnnbvw=-~hneia3H9lNGLRWBIsM/Bnw=="/>
          <p:cNvSpPr txBox="1"/>
          <p:nvPr/>
        </p:nvSpPr>
        <p:spPr>
          <a:xfrm>
            <a:off x="1371600" y="2263914"/>
            <a:ext cx="6248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dirty="0" smtClean="0">
                <a:latin typeface="Broadway" pitchFamily="82" charset="0"/>
              </a:rPr>
              <a:t>VIDEO</a:t>
            </a:r>
            <a:endParaRPr lang="en-US" sz="14000" dirty="0">
              <a:latin typeface="Broadway" pitchFamily="82" charset="0"/>
            </a:endParaRPr>
          </a:p>
        </p:txBody>
      </p:sp>
      <p:sp>
        <p:nvSpPr>
          <p:cNvPr id="4" name="TextBox 3" descr="1+2DfOnpXQVQFrvcz52g4NTULT1egewm2oB4ondeaAc=-~TKRwl/q7V647yjod3+xs5g=="/>
          <p:cNvSpPr txBox="1"/>
          <p:nvPr/>
        </p:nvSpPr>
        <p:spPr>
          <a:xfrm>
            <a:off x="3505200" y="4724400"/>
            <a:ext cx="5562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latin typeface="Brush Script MT" pitchFamily="66" charset="0"/>
              </a:rPr>
              <a:t>Portfolio Services</a:t>
            </a:r>
            <a:endParaRPr lang="en-US" sz="7000" dirty="0">
              <a:latin typeface="Brush Script MT" pitchFamily="66" charset="0"/>
            </a:endParaRPr>
          </a:p>
        </p:txBody>
      </p:sp>
      <p:sp>
        <p:nvSpPr>
          <p:cNvPr id="31" name="TextBox 30" descr="FBnSrAJI1PCkdJpVQ+yEFp8VuljoKjMCL47wazJ2GO4=-~iM2+ztdv6J68kuoiyQBlcw=="/>
          <p:cNvSpPr txBox="1"/>
          <p:nvPr/>
        </p:nvSpPr>
        <p:spPr>
          <a:xfrm>
            <a:off x="1371600" y="2286000"/>
            <a:ext cx="152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V</a:t>
            </a:r>
            <a:endParaRPr lang="en-US" sz="1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33" name="TextBox 32" descr="dCOFyMsxrTzTFlFmdqN3nh2u/PAXADLKRmhIHCpavw0=-~Wne2guc6bUI7B6A/eZF0wg=="/>
          <p:cNvSpPr txBox="1"/>
          <p:nvPr/>
        </p:nvSpPr>
        <p:spPr>
          <a:xfrm>
            <a:off x="2743200" y="2286000"/>
            <a:ext cx="91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I</a:t>
            </a:r>
          </a:p>
        </p:txBody>
      </p:sp>
      <p:sp>
        <p:nvSpPr>
          <p:cNvPr id="37" name="TextBox 36" descr="WkZUxZkXITdl/qO7jl270SBrimc+1c96DDDn5NH/X48=-~uq1fhHuMPZWVh+OtMmipKQ=="/>
          <p:cNvSpPr txBox="1"/>
          <p:nvPr/>
        </p:nvSpPr>
        <p:spPr>
          <a:xfrm>
            <a:off x="3505200" y="2286000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D</a:t>
            </a:r>
            <a:endParaRPr lang="en-US" sz="1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38" name="TextBox 37" descr="p5pqFFZFFObzmtUBZ2ceJSqEMqyN1J162xcQ16CnB0s=-~khX1PMFT1mhAF0yP5gVSDg=="/>
          <p:cNvSpPr txBox="1"/>
          <p:nvPr/>
        </p:nvSpPr>
        <p:spPr>
          <a:xfrm>
            <a:off x="4876800" y="2286000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E</a:t>
            </a:r>
          </a:p>
        </p:txBody>
      </p:sp>
      <p:sp>
        <p:nvSpPr>
          <p:cNvPr id="39" name="TextBox 38" descr="z8REOzvM1qkjkx6/iBs8NV6iDCpBiRXAbpIdanNb9Oc=-~w5cCqJd+Oxg/x8K9vrGXgw=="/>
          <p:cNvSpPr txBox="1"/>
          <p:nvPr/>
        </p:nvSpPr>
        <p:spPr>
          <a:xfrm>
            <a:off x="6019800" y="2249031"/>
            <a:ext cx="160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68974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3000"/>
    </mc:Choice>
    <mc:Fallback xmlns="" xmlns:p14="http://schemas.microsoft.com/office/powerpoint/2007/7/12/main">
      <p:transition xmlns:p14="http://schemas.microsoft.com/office/powerpoint/2007/7/12/main"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1" grpId="0"/>
      <p:bldP spid="33" grpId="0"/>
      <p:bldP spid="37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 descr="7HL1+3SKPh4kmM4oeJOBIshWB7yTzDf60ZqNehOSays=-~KLK8N1Wx3M4lTQV6rKHNy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04_titles.wmv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embed="rId2">
                  <p14:trim end="9499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133600" y="1600200"/>
            <a:ext cx="4876800" cy="36576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1302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3000"/>
    </mc:Choice>
    <mc:Fallback xmlns="" xmlns:p14="http://schemas.microsoft.com/office/powerpoint/2007/7/12/main">
      <p:transition xmlns:p14="http://schemas.microsoft.com/office/powerpoint/2007/7/12/main"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100000" showWhenStopped="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CtNudpImllnaaobNW6g2mk+JKJWkDjPEK65T3aXHNXQ=-~NkCahmKXhiF62XFM532z0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jRKdoAZOObW7QalJ7/biNzqX6zkcPYXKV34teriPYw=-~HzL8oSoJKmHO6I3J2wCxKg==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i="1" dirty="0" smtClean="0"/>
              <a:t>Why a Video Portfolio?</a:t>
            </a:r>
            <a:endParaRPr lang="en-US" i="1" dirty="0"/>
          </a:p>
        </p:txBody>
      </p:sp>
      <p:sp>
        <p:nvSpPr>
          <p:cNvPr id="7" name="Content Placeholder 6" descr="ZOHmtUV6PBzF6N8tcK8oFjwMczXEkX4aRXqcln4O2zI=-~LpNWcArCHEBJxqFggrWStA==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Offers competitive edge</a:t>
            </a:r>
          </a:p>
          <a:p>
            <a:r>
              <a:rPr lang="en-US" sz="3200" dirty="0" smtClean="0"/>
              <a:t>Brings skills and achievements to life</a:t>
            </a:r>
          </a:p>
          <a:p>
            <a:r>
              <a:rPr lang="en-US" sz="3200" dirty="0" smtClean="0"/>
              <a:t>Shows creative initiative</a:t>
            </a:r>
          </a:p>
          <a:p>
            <a:r>
              <a:rPr lang="en-US" sz="3200" dirty="0" smtClean="0"/>
              <a:t>Highlights actual projects</a:t>
            </a:r>
          </a:p>
          <a:p>
            <a:r>
              <a:rPr lang="en-US" sz="3200" dirty="0" smtClean="0"/>
              <a:t>Personal satisfaction</a:t>
            </a:r>
          </a:p>
          <a:p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6" t="1184"/>
          <a:stretch/>
        </p:blipFill>
        <p:spPr>
          <a:xfrm>
            <a:off x="5486400" y="2514600"/>
            <a:ext cx="2286000" cy="265388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1201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flip dir="r"/>
      </p:transition>
    </mc:Choice>
    <mc:Fallback xmlns="" xmlns:p14="http://schemas.microsoft.com/office/powerpoint/2007/7/12/main">
      <p:transition xmlns:p14="http://schemas.microsoft.com/office/powerpoint/2007/7/12/main"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7LoNvURQLy9wIcmSxw+i7M4dChsA7TcO5FrkCIEfXLE=-~bwhiV5yneY9qk7L9aMz9w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A4TQQPlXH+2kBk7uK2B2qtIL3uNFnlKetd0fIzRdq4=-~LGoreZKqqyrayKUYQsYx7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Four Types of Portfolios</a:t>
            </a:r>
            <a:endParaRPr lang="en-US" i="1" dirty="0"/>
          </a:p>
        </p:txBody>
      </p:sp>
      <p:sp>
        <p:nvSpPr>
          <p:cNvPr id="3" name="Content Placeholder 2" descr="kVlVjSxt9IX4ZLW8sCsHNcZizqC677Eej3I66Y5pJ/U=-~aykuFXgzQdPhJxPBD+VKpQ==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Master</a:t>
            </a:r>
          </a:p>
          <a:p>
            <a:pPr lvl="1"/>
            <a:r>
              <a:rPr lang="en-US" dirty="0" smtClean="0"/>
              <a:t>Keeps all of your projects and achievements in one place</a:t>
            </a:r>
          </a:p>
          <a:p>
            <a:r>
              <a:rPr lang="en-US" dirty="0" smtClean="0"/>
              <a:t>Academic</a:t>
            </a:r>
          </a:p>
          <a:p>
            <a:pPr lvl="1"/>
            <a:r>
              <a:rPr lang="en-US" dirty="0" smtClean="0"/>
              <a:t>Tracks learning and assessment over time</a:t>
            </a:r>
          </a:p>
          <a:p>
            <a:r>
              <a:rPr lang="en-US" dirty="0" smtClean="0"/>
              <a:t>Personal</a:t>
            </a:r>
          </a:p>
          <a:p>
            <a:pPr lvl="1"/>
            <a:r>
              <a:rPr lang="en-US" smtClean="0"/>
              <a:t>Explores </a:t>
            </a:r>
            <a:r>
              <a:rPr lang="en-US" dirty="0" smtClean="0"/>
              <a:t>your personal experiences</a:t>
            </a:r>
          </a:p>
          <a:p>
            <a:r>
              <a:rPr lang="en-US" dirty="0" smtClean="0"/>
              <a:t>Professional</a:t>
            </a:r>
          </a:p>
          <a:p>
            <a:pPr lvl="1"/>
            <a:r>
              <a:rPr lang="en-US" dirty="0" smtClean="0"/>
              <a:t>Helps you realize a career path</a:t>
            </a:r>
          </a:p>
        </p:txBody>
      </p:sp>
    </p:spTree>
    <p:extLst>
      <p:ext uri="{BB962C8B-B14F-4D97-AF65-F5344CB8AC3E}">
        <p14:creationId xmlns:p14="http://schemas.microsoft.com/office/powerpoint/2010/main" val="3349126618"/>
      </p:ext>
    </p:extLst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4tb2UpK+M1rFtzIpFZ5eqNZAzadK9nf7n5rvZGwn6NI=-~ZLzmk+DRDIrrIMaYDy/6c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Eq49Sa1/KBcw0WIvPaONGSURRh0bTMFhw7UNvzFXOzk=-~QRcBPJ3JjJbaK8lhq8XSDw==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i="1" dirty="0" smtClean="0"/>
              <a:t>Our Services... At a Glance!</a:t>
            </a:r>
            <a:endParaRPr lang="en-US" i="1" dirty="0"/>
          </a:p>
        </p:txBody>
      </p:sp>
      <p:sp>
        <p:nvSpPr>
          <p:cNvPr id="3" name="Content Placeholder 2" descr="/IlT0VmJts2K/XxWdTvXcaFyRgnalrIYdsycKvjs5YM=-~gdaTFcPkg57wwrbudJWrIw=="/>
          <p:cNvSpPr>
            <a:spLocks noGrp="1"/>
          </p:cNvSpPr>
          <p:nvPr>
            <p:ph sz="half" idx="1"/>
          </p:nvPr>
        </p:nvSpPr>
        <p:spPr>
          <a:xfrm>
            <a:off x="44958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Free consultation to discuss your needs</a:t>
            </a:r>
          </a:p>
          <a:p>
            <a:r>
              <a:rPr lang="en-US" dirty="0" smtClean="0"/>
              <a:t>Project coordinator and one-hour planning session</a:t>
            </a:r>
          </a:p>
          <a:p>
            <a:r>
              <a:rPr lang="en-US" dirty="0" smtClean="0"/>
              <a:t>Two-hour shoot</a:t>
            </a:r>
          </a:p>
          <a:p>
            <a:r>
              <a:rPr lang="en-US" dirty="0" smtClean="0"/>
              <a:t>Complete editing</a:t>
            </a:r>
          </a:p>
          <a:p>
            <a:r>
              <a:rPr lang="en-US" dirty="0" smtClean="0"/>
              <a:t>Final product on CD or DVD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3" descr="RH7ggk4pgJCuXbEHtw3uh/zLzNZ13oCW/247uldVzVw=-~j+q+Xbx/Umh+Cc1lDNF9sg==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38600" cy="4525963"/>
          </a:xfrm>
        </p:spPr>
        <p:txBody>
          <a:bodyPr anchor="ctr"/>
          <a:lstStyle/>
          <a:p>
            <a:pPr marL="0" indent="0">
              <a:buNone/>
            </a:pPr>
            <a:r>
              <a:rPr lang="en-US" dirty="0" smtClean="0"/>
              <a:t>E-Productions provides a variety of video production services to create the highest-quality video portfolio for you, including: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12352"/>
      </p:ext>
    </p:extLst>
  </p:cSld>
  <p:clrMapOvr>
    <a:masterClrMapping/>
  </p:clrMapOvr>
  <p:transition spd="slow" advClick="0" advTm="4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ePBlJFwnxMCdHK8MyNTVgTAuAnZlg9iKsgDZqEtyMJE=-~rqdEC3EDIeE8tHbyhrDjF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mmQQS7dW9fSjE+4Sf3pUCUkqPCzs8hpU38q/1Op53xQ=-~B7XVnmTs3kvKSSr9ANrPyw=="/>
          <p:cNvSpPr/>
          <p:nvPr/>
        </p:nvSpPr>
        <p:spPr>
          <a:xfrm>
            <a:off x="2095500" y="952500"/>
            <a:ext cx="4953000" cy="495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 descr="I/ve5d8MeaFChJAPiwc6DcSpJmtn2/A733zA5EkWwEk=-~0mi9BvmUEiZBLkrUv5hhWQ=="/>
          <p:cNvSpPr/>
          <p:nvPr/>
        </p:nvSpPr>
        <p:spPr>
          <a:xfrm>
            <a:off x="2362200" y="1219200"/>
            <a:ext cx="4419600" cy="4419600"/>
          </a:xfrm>
          <a:prstGeom prst="ellipse">
            <a:avLst/>
          </a:prstGeom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 descr="97WLIeVNaIarPXOF2kUdvmFrsLG2Xl4mzSfR4+T1mZE=-~vB/sJ01P6eXsRNxJ6ox7CA=="/>
          <p:cNvSpPr/>
          <p:nvPr/>
        </p:nvSpPr>
        <p:spPr>
          <a:xfrm>
            <a:off x="2638044" y="1495044"/>
            <a:ext cx="3867912" cy="3867912"/>
          </a:xfrm>
          <a:prstGeom prst="ellipse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 descr="LL0BiYxsUNUR1ZoqNh8kuBT++Y7FZHZUROOh1MRmHos=-~q4Die8ZJlpLCkbIJNkvqcw=="/>
          <p:cNvCxnSpPr/>
          <p:nvPr/>
        </p:nvCxnSpPr>
        <p:spPr>
          <a:xfrm rot="16200000" flipH="1">
            <a:off x="2095500" y="34671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descr="hvlNInXrkJUNcSs1yBgb/qeyiWmmLFOi6o1H+4XTHkI=-~N95kcRfj0/lQwQnUlqw7/Q=="/>
          <p:cNvCxnSpPr>
            <a:stCxn id="7" idx="1"/>
            <a:endCxn id="7" idx="3"/>
          </p:cNvCxnSpPr>
          <p:nvPr/>
        </p:nvCxnSpPr>
        <p:spPr>
          <a:xfrm rot="10800000" flipH="1">
            <a:off x="2095500" y="3429000"/>
            <a:ext cx="4953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 descr="na2C5k/M+2on4wkXohniCP9UEWDF3OB1Cf/UZ4E0qRE=-~1MVFfp0Xi2+mgjBL3KZMPA=="/>
          <p:cNvSpPr txBox="1"/>
          <p:nvPr/>
        </p:nvSpPr>
        <p:spPr>
          <a:xfrm>
            <a:off x="2152650" y="2613392"/>
            <a:ext cx="4838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/>
              <a:t>THE END</a:t>
            </a:r>
            <a:endParaRPr lang="en-US" sz="10000" b="1" dirty="0"/>
          </a:p>
        </p:txBody>
      </p:sp>
      <p:pic>
        <p:nvPicPr>
          <p:cNvPr id="2" name="j0214098.wav" descr="hnk5EsoZ0c1M+DDFYD5h+JIFvL9+4hmNPbXB0362C4g=-~1WYLGfvCn6IlcQr9w9bb4A==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out="1000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267200" y="5181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6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ripple/>
      </p:transition>
    </mc:Choice>
    <mc:Fallback xmlns="" xmlns:p14="http://schemas.microsoft.com/office/powerpoint/2007/7/12/main">
      <p:transition xmlns:p14="http://schemas.microsoft.com/office/powerpoint/2007/7/12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roject>
  <id>hzVEGIWWAzNHmUabJmPXrC9TC2IDvDxBVZpfubN57pw=-~inLEUYGC2fvzKm/j86lOvg==</id>
</project>
</file>

<file path=customXml/item2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2009-10-13T19:37:43Z</outs:dateTime>
      <outs:isPinned>true</outs:isPinned>
    </outs:relatedDate>
    <outs:relatedDate>
      <outs:type>2</outs:type>
      <outs:displayName>Created</outs:displayName>
      <outs:dateTime>2009-10-12T20:40:11Z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1CC127B1-EA59-4271-B4BF-2B3B3AEDB2D9}">
  <ds:schemaRefs/>
</ds:datastoreItem>
</file>

<file path=customXml/itemProps2.xml><?xml version="1.0" encoding="utf-8"?>
<ds:datastoreItem xmlns:ds="http://schemas.openxmlformats.org/officeDocument/2006/customXml" ds:itemID="{7640FEFF-13AF-43F3-BBF6-273D094472CB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119</Words>
  <Application>Microsoft Office PowerPoint</Application>
  <PresentationFormat>On-screen Show (4:3)</PresentationFormat>
  <Paragraphs>34</Paragraphs>
  <Slides>9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a Video Portfolio?</vt:lpstr>
      <vt:lpstr>Four Types of Portfolios</vt:lpstr>
      <vt:lpstr>Our Services... At a Glance!</vt:lpstr>
      <vt:lpstr>PowerPoint Presentation</vt:lpstr>
    </vt:vector>
  </TitlesOfParts>
  <Company>Ralph Moore's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Moore</dc:creator>
  <cp:lastModifiedBy>Fetzer</cp:lastModifiedBy>
  <cp:revision>64</cp:revision>
  <dcterms:created xsi:type="dcterms:W3CDTF">2009-10-12T20:40:11Z</dcterms:created>
  <dcterms:modified xsi:type="dcterms:W3CDTF">2012-04-05T22:42:33Z</dcterms:modified>
</cp:coreProperties>
</file>